
<file path=[Content_Types].xml><?xml version="1.0" encoding="utf-8"?>
<Types xmlns="http://schemas.openxmlformats.org/package/2006/content-types">
  <Default Extension="png"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2.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3.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84" r:id="rId1"/>
  </p:sldMasterIdLst>
  <p:notesMasterIdLst>
    <p:notesMasterId r:id="rId57"/>
  </p:notesMasterIdLst>
  <p:sldIdLst>
    <p:sldId id="366" r:id="rId2"/>
    <p:sldId id="426" r:id="rId3"/>
    <p:sldId id="427" r:id="rId4"/>
    <p:sldId id="367" r:id="rId5"/>
    <p:sldId id="368" r:id="rId6"/>
    <p:sldId id="398" r:id="rId7"/>
    <p:sldId id="392" r:id="rId8"/>
    <p:sldId id="393" r:id="rId9"/>
    <p:sldId id="390" r:id="rId10"/>
    <p:sldId id="394" r:id="rId11"/>
    <p:sldId id="369" r:id="rId12"/>
    <p:sldId id="399" r:id="rId13"/>
    <p:sldId id="370" r:id="rId14"/>
    <p:sldId id="395" r:id="rId15"/>
    <p:sldId id="396" r:id="rId16"/>
    <p:sldId id="371" r:id="rId17"/>
    <p:sldId id="391" r:id="rId18"/>
    <p:sldId id="372" r:id="rId19"/>
    <p:sldId id="397" r:id="rId20"/>
    <p:sldId id="373" r:id="rId21"/>
    <p:sldId id="388" r:id="rId22"/>
    <p:sldId id="374" r:id="rId23"/>
    <p:sldId id="376" r:id="rId24"/>
    <p:sldId id="387" r:id="rId25"/>
    <p:sldId id="428" r:id="rId26"/>
    <p:sldId id="379" r:id="rId27"/>
    <p:sldId id="378" r:id="rId28"/>
    <p:sldId id="389" r:id="rId29"/>
    <p:sldId id="382" r:id="rId30"/>
    <p:sldId id="400" r:id="rId31"/>
    <p:sldId id="402" r:id="rId32"/>
    <p:sldId id="401" r:id="rId33"/>
    <p:sldId id="403" r:id="rId34"/>
    <p:sldId id="404" r:id="rId35"/>
    <p:sldId id="405" r:id="rId36"/>
    <p:sldId id="406" r:id="rId37"/>
    <p:sldId id="407" r:id="rId38"/>
    <p:sldId id="408" r:id="rId39"/>
    <p:sldId id="409" r:id="rId40"/>
    <p:sldId id="410" r:id="rId41"/>
    <p:sldId id="411" r:id="rId42"/>
    <p:sldId id="412" r:id="rId43"/>
    <p:sldId id="413" r:id="rId44"/>
    <p:sldId id="414" r:id="rId45"/>
    <p:sldId id="415" r:id="rId46"/>
    <p:sldId id="418" r:id="rId47"/>
    <p:sldId id="416" r:id="rId48"/>
    <p:sldId id="417" r:id="rId49"/>
    <p:sldId id="419" r:id="rId50"/>
    <p:sldId id="420" r:id="rId51"/>
    <p:sldId id="421" r:id="rId52"/>
    <p:sldId id="422" r:id="rId53"/>
    <p:sldId id="423" r:id="rId54"/>
    <p:sldId id="424" r:id="rId55"/>
    <p:sldId id="425" r:id="rId5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6"/>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667" autoAdjust="0"/>
    <p:restoredTop sz="94660"/>
  </p:normalViewPr>
  <p:slideViewPr>
    <p:cSldViewPr>
      <p:cViewPr varScale="1">
        <p:scale>
          <a:sx n="90" d="100"/>
          <a:sy n="90" d="100"/>
        </p:scale>
        <p:origin x="-360" y="-102"/>
      </p:cViewPr>
      <p:guideLst>
        <p:guide orient="horz" pos="2160"/>
        <p:guide pos="2880"/>
      </p:guideLst>
    </p:cSldViewPr>
  </p:slideViewPr>
  <p:notesTextViewPr>
    <p:cViewPr>
      <p:scale>
        <a:sx n="1" d="1"/>
        <a:sy n="1" d="1"/>
      </p:scale>
      <p:origin x="0" y="0"/>
    </p:cViewPr>
  </p:notesTextViewPr>
  <p:sorterViewPr>
    <p:cViewPr>
      <p:scale>
        <a:sx n="83" d="100"/>
        <a:sy n="83"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55C6E5-4B97-4D28-9221-8F88CC7B3F19}" type="datetimeFigureOut">
              <a:rPr lang="en-US" smtClean="0"/>
              <a:pPr/>
              <a:t>12/15/2014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F3F091-85D2-467E-92A4-E7C423CC23C3}" type="slidenum">
              <a:rPr lang="en-US" smtClean="0"/>
              <a:pPr/>
              <a:t>‹#›</a:t>
            </a:fld>
            <a:endParaRPr lang="en-US"/>
          </a:p>
        </p:txBody>
      </p:sp>
    </p:spTree>
    <p:extLst>
      <p:ext uri="{BB962C8B-B14F-4D97-AF65-F5344CB8AC3E}">
        <p14:creationId xmlns:p14="http://schemas.microsoft.com/office/powerpoint/2010/main" val="10164937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p>
        </p:txBody>
      </p:sp>
      <p:sp>
        <p:nvSpPr>
          <p:cNvPr id="3789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2400">
                <a:solidFill>
                  <a:schemeClr val="tx1"/>
                </a:solidFill>
                <a:latin typeface="Times New Roman" pitchFamily="18" charset="0"/>
              </a:defRPr>
            </a:lvl1pPr>
            <a:lvl2pPr marL="742950" indent="-285750" defTabSz="933450" eaLnBrk="0" hangingPunct="0">
              <a:defRPr sz="2400">
                <a:solidFill>
                  <a:schemeClr val="tx1"/>
                </a:solidFill>
                <a:latin typeface="Times New Roman" pitchFamily="18" charset="0"/>
              </a:defRPr>
            </a:lvl2pPr>
            <a:lvl3pPr marL="1143000" indent="-228600" defTabSz="933450" eaLnBrk="0" hangingPunct="0">
              <a:defRPr sz="2400">
                <a:solidFill>
                  <a:schemeClr val="tx1"/>
                </a:solidFill>
                <a:latin typeface="Times New Roman" pitchFamily="18" charset="0"/>
              </a:defRPr>
            </a:lvl3pPr>
            <a:lvl4pPr marL="1600200" indent="-228600" defTabSz="933450" eaLnBrk="0" hangingPunct="0">
              <a:defRPr sz="2400">
                <a:solidFill>
                  <a:schemeClr val="tx1"/>
                </a:solidFill>
                <a:latin typeface="Times New Roman" pitchFamily="18" charset="0"/>
              </a:defRPr>
            </a:lvl4pPr>
            <a:lvl5pPr marL="2057400" indent="-228600" defTabSz="933450" eaLnBrk="0" hangingPunct="0">
              <a:defRPr sz="2400">
                <a:solidFill>
                  <a:schemeClr val="tx1"/>
                </a:solidFill>
                <a:latin typeface="Times New Roman" pitchFamily="18" charset="0"/>
              </a:defRPr>
            </a:lvl5pPr>
            <a:lvl6pPr marL="2514600" indent="-228600" defTabSz="933450" eaLnBrk="0" fontAlgn="base" hangingPunct="0">
              <a:spcBef>
                <a:spcPct val="0"/>
              </a:spcBef>
              <a:spcAft>
                <a:spcPct val="0"/>
              </a:spcAft>
              <a:defRPr sz="2400">
                <a:solidFill>
                  <a:schemeClr val="tx1"/>
                </a:solidFill>
                <a:latin typeface="Times New Roman" pitchFamily="18" charset="0"/>
              </a:defRPr>
            </a:lvl6pPr>
            <a:lvl7pPr marL="2971800" indent="-228600" defTabSz="933450" eaLnBrk="0" fontAlgn="base" hangingPunct="0">
              <a:spcBef>
                <a:spcPct val="0"/>
              </a:spcBef>
              <a:spcAft>
                <a:spcPct val="0"/>
              </a:spcAft>
              <a:defRPr sz="2400">
                <a:solidFill>
                  <a:schemeClr val="tx1"/>
                </a:solidFill>
                <a:latin typeface="Times New Roman" pitchFamily="18" charset="0"/>
              </a:defRPr>
            </a:lvl7pPr>
            <a:lvl8pPr marL="3429000" indent="-228600" defTabSz="933450" eaLnBrk="0" fontAlgn="base" hangingPunct="0">
              <a:spcBef>
                <a:spcPct val="0"/>
              </a:spcBef>
              <a:spcAft>
                <a:spcPct val="0"/>
              </a:spcAft>
              <a:defRPr sz="2400">
                <a:solidFill>
                  <a:schemeClr val="tx1"/>
                </a:solidFill>
                <a:latin typeface="Times New Roman" pitchFamily="18" charset="0"/>
              </a:defRPr>
            </a:lvl8pPr>
            <a:lvl9pPr marL="3886200" indent="-228600" defTabSz="933450" eaLnBrk="0" fontAlgn="base" hangingPunct="0">
              <a:spcBef>
                <a:spcPct val="0"/>
              </a:spcBef>
              <a:spcAft>
                <a:spcPct val="0"/>
              </a:spcAft>
              <a:defRPr sz="2400">
                <a:solidFill>
                  <a:schemeClr val="tx1"/>
                </a:solidFill>
                <a:latin typeface="Times New Roman" pitchFamily="18" charset="0"/>
              </a:defRPr>
            </a:lvl9pPr>
          </a:lstStyle>
          <a:p>
            <a:pPr eaLnBrk="1" hangingPunct="1"/>
            <a:fld id="{0D3D8153-28B3-4269-9FA2-98B374231E4E}" type="slidenum">
              <a:rPr lang="en-US" sz="1200" smtClean="0"/>
              <a:pPr eaLnBrk="1" hangingPunct="1"/>
              <a:t>7</a:t>
            </a:fld>
            <a:endParaRPr lang="en-US" sz="1200" smtClean="0"/>
          </a:p>
        </p:txBody>
      </p:sp>
    </p:spTree>
    <p:extLst>
      <p:ext uri="{BB962C8B-B14F-4D97-AF65-F5344CB8AC3E}">
        <p14:creationId xmlns:p14="http://schemas.microsoft.com/office/powerpoint/2010/main" val="30514856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BA33FA70-ABEB-48A9-BA7F-DF0E9E2FC206}" type="slidenum">
              <a:rPr lang="en-US" altLang="en-US" smtClean="0"/>
              <a:pPr eaLnBrk="1" hangingPunct="1">
                <a:spcBef>
                  <a:spcPct val="0"/>
                </a:spcBef>
              </a:pPr>
              <a:t>30</a:t>
            </a:fld>
            <a:endParaRPr lang="en-US" altLang="en-US" smtClean="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txBox="1">
            <a:spLocks noGrp="1" noChangeArrowheads="1"/>
          </p:cNvSpPr>
          <p:nvPr/>
        </p:nvSpPr>
        <p:spPr bwMode="auto">
          <a:xfrm>
            <a:off x="3884464" y="8684460"/>
            <a:ext cx="2970470" cy="456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930" tIns="38966" rIns="77930" bIns="38966" anchor="b"/>
          <a:lstStyle>
            <a:lvl1pPr defTabSz="808038">
              <a:defRPr sz="1700">
                <a:solidFill>
                  <a:schemeClr val="tx1"/>
                </a:solidFill>
                <a:latin typeface="Times New Roman" pitchFamily="18" charset="0"/>
                <a:cs typeface="Arial" charset="0"/>
              </a:defRPr>
            </a:lvl1pPr>
            <a:lvl2pPr marL="742950" indent="-285750" defTabSz="808038">
              <a:defRPr sz="1700">
                <a:solidFill>
                  <a:schemeClr val="tx1"/>
                </a:solidFill>
                <a:latin typeface="Times New Roman" pitchFamily="18" charset="0"/>
                <a:cs typeface="Arial" charset="0"/>
              </a:defRPr>
            </a:lvl2pPr>
            <a:lvl3pPr marL="1143000" indent="-228600" defTabSz="808038">
              <a:defRPr sz="1700">
                <a:solidFill>
                  <a:schemeClr val="tx1"/>
                </a:solidFill>
                <a:latin typeface="Times New Roman" pitchFamily="18" charset="0"/>
                <a:cs typeface="Arial" charset="0"/>
              </a:defRPr>
            </a:lvl3pPr>
            <a:lvl4pPr marL="1600200" indent="-228600" defTabSz="808038">
              <a:defRPr sz="1700">
                <a:solidFill>
                  <a:schemeClr val="tx1"/>
                </a:solidFill>
                <a:latin typeface="Times New Roman" pitchFamily="18" charset="0"/>
                <a:cs typeface="Arial" charset="0"/>
              </a:defRPr>
            </a:lvl4pPr>
            <a:lvl5pPr marL="2057400" indent="-228600" defTabSz="808038">
              <a:defRPr sz="1700">
                <a:solidFill>
                  <a:schemeClr val="tx1"/>
                </a:solidFill>
                <a:latin typeface="Times New Roman" pitchFamily="18" charset="0"/>
                <a:cs typeface="Arial" charset="0"/>
              </a:defRPr>
            </a:lvl5pPr>
            <a:lvl6pPr marL="2514600" indent="-228600" defTabSz="808038" eaLnBrk="0" fontAlgn="base" hangingPunct="0">
              <a:spcBef>
                <a:spcPct val="0"/>
              </a:spcBef>
              <a:spcAft>
                <a:spcPct val="0"/>
              </a:spcAft>
              <a:defRPr sz="1700">
                <a:solidFill>
                  <a:schemeClr val="tx1"/>
                </a:solidFill>
                <a:latin typeface="Times New Roman" pitchFamily="18" charset="0"/>
                <a:cs typeface="Arial" charset="0"/>
              </a:defRPr>
            </a:lvl6pPr>
            <a:lvl7pPr marL="2971800" indent="-228600" defTabSz="808038" eaLnBrk="0" fontAlgn="base" hangingPunct="0">
              <a:spcBef>
                <a:spcPct val="0"/>
              </a:spcBef>
              <a:spcAft>
                <a:spcPct val="0"/>
              </a:spcAft>
              <a:defRPr sz="1700">
                <a:solidFill>
                  <a:schemeClr val="tx1"/>
                </a:solidFill>
                <a:latin typeface="Times New Roman" pitchFamily="18" charset="0"/>
                <a:cs typeface="Arial" charset="0"/>
              </a:defRPr>
            </a:lvl7pPr>
            <a:lvl8pPr marL="3429000" indent="-228600" defTabSz="808038" eaLnBrk="0" fontAlgn="base" hangingPunct="0">
              <a:spcBef>
                <a:spcPct val="0"/>
              </a:spcBef>
              <a:spcAft>
                <a:spcPct val="0"/>
              </a:spcAft>
              <a:defRPr sz="1700">
                <a:solidFill>
                  <a:schemeClr val="tx1"/>
                </a:solidFill>
                <a:latin typeface="Times New Roman" pitchFamily="18" charset="0"/>
                <a:cs typeface="Arial" charset="0"/>
              </a:defRPr>
            </a:lvl8pPr>
            <a:lvl9pPr marL="3886200" indent="-228600" defTabSz="808038" eaLnBrk="0" fontAlgn="base" hangingPunct="0">
              <a:spcBef>
                <a:spcPct val="0"/>
              </a:spcBef>
              <a:spcAft>
                <a:spcPct val="0"/>
              </a:spcAft>
              <a:defRPr sz="1700">
                <a:solidFill>
                  <a:schemeClr val="tx1"/>
                </a:solidFill>
                <a:latin typeface="Times New Roman" pitchFamily="18" charset="0"/>
                <a:cs typeface="Arial" charset="0"/>
              </a:defRPr>
            </a:lvl9pPr>
          </a:lstStyle>
          <a:p>
            <a:pPr algn="r" eaLnBrk="1" hangingPunct="1"/>
            <a:fld id="{D07EBC93-6F68-405F-A6BD-68EF35843DA1}" type="slidenum">
              <a:rPr lang="en-US" sz="1000">
                <a:latin typeface="Arial" charset="0"/>
              </a:rPr>
              <a:pPr algn="r" eaLnBrk="1" hangingPunct="1"/>
              <a:t>8</a:t>
            </a:fld>
            <a:endParaRPr lang="en-US" sz="1000">
              <a:latin typeface="Arial" charset="0"/>
            </a:endParaRPr>
          </a:p>
        </p:txBody>
      </p:sp>
      <p:sp>
        <p:nvSpPr>
          <p:cNvPr id="130051" name="Rectangle 2"/>
          <p:cNvSpPr>
            <a:spLocks noGrp="1" noRot="1" noChangeAspect="1" noChangeArrowheads="1" noTextEdit="1"/>
          </p:cNvSpPr>
          <p:nvPr>
            <p:ph type="sldImg"/>
          </p:nvPr>
        </p:nvSpPr>
        <p:spPr>
          <a:xfrm>
            <a:off x="1144588" y="685800"/>
            <a:ext cx="4568825" cy="3427413"/>
          </a:xfrm>
          <a:ln/>
        </p:spPr>
      </p:sp>
      <p:sp>
        <p:nvSpPr>
          <p:cNvPr id="1300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b="1" smtClean="0"/>
              <a:t>Training notes:</a:t>
            </a:r>
          </a:p>
          <a:p>
            <a:pPr eaLnBrk="1" hangingPunct="1"/>
            <a:r>
              <a:rPr lang="en-GB" b="1" smtClean="0"/>
              <a:t>Hand hygiene is very important to help prevent the spread of infection to the HCW or to another patient. Hand hygiene can be performed by hand washing or hand rubbing with alcohol. (This will be demonstrated in Module 3).</a:t>
            </a:r>
          </a:p>
          <a:p>
            <a:pPr eaLnBrk="1" hangingPunct="1"/>
            <a:r>
              <a:rPr lang="en-GB" b="1" smtClean="0"/>
              <a:t>Wearing gloves does not remove the need to perform hand hygiene after glove removal.</a:t>
            </a:r>
          </a:p>
          <a:p>
            <a:pPr eaLnBrk="1" hangingPunct="1"/>
            <a:r>
              <a:rPr lang="en-GB" b="1" smtClean="0"/>
              <a:t>This slide shows the typical parts missed with a poor technique of hand hygiene.</a:t>
            </a:r>
          </a:p>
          <a:p>
            <a:pPr eaLnBrk="1" hangingPunct="1"/>
            <a:r>
              <a:rPr lang="en-GB" b="1" smtClean="0"/>
              <a:t>(Module 3 shows how to safely remove gloves)</a:t>
            </a:r>
            <a:endParaRPr lang="en-US" b="1" smtClean="0"/>
          </a:p>
        </p:txBody>
      </p:sp>
    </p:spTree>
    <p:extLst>
      <p:ext uri="{BB962C8B-B14F-4D97-AF65-F5344CB8AC3E}">
        <p14:creationId xmlns:p14="http://schemas.microsoft.com/office/powerpoint/2010/main" val="9896046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7"/>
          <p:cNvSpPr txBox="1">
            <a:spLocks noGrp="1" noChangeArrowheads="1"/>
          </p:cNvSpPr>
          <p:nvPr/>
        </p:nvSpPr>
        <p:spPr bwMode="auto">
          <a:xfrm>
            <a:off x="3884464" y="8684460"/>
            <a:ext cx="2970470" cy="456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930" tIns="38966" rIns="77930" bIns="38966" anchor="b"/>
          <a:lstStyle>
            <a:lvl1pPr defTabSz="808038">
              <a:defRPr sz="1700">
                <a:solidFill>
                  <a:schemeClr val="tx1"/>
                </a:solidFill>
                <a:latin typeface="Times New Roman" pitchFamily="18" charset="0"/>
                <a:cs typeface="Arial" charset="0"/>
              </a:defRPr>
            </a:lvl1pPr>
            <a:lvl2pPr marL="742950" indent="-285750" defTabSz="808038">
              <a:defRPr sz="1700">
                <a:solidFill>
                  <a:schemeClr val="tx1"/>
                </a:solidFill>
                <a:latin typeface="Times New Roman" pitchFamily="18" charset="0"/>
                <a:cs typeface="Arial" charset="0"/>
              </a:defRPr>
            </a:lvl2pPr>
            <a:lvl3pPr marL="1143000" indent="-228600" defTabSz="808038">
              <a:defRPr sz="1700">
                <a:solidFill>
                  <a:schemeClr val="tx1"/>
                </a:solidFill>
                <a:latin typeface="Times New Roman" pitchFamily="18" charset="0"/>
                <a:cs typeface="Arial" charset="0"/>
              </a:defRPr>
            </a:lvl3pPr>
            <a:lvl4pPr marL="1600200" indent="-228600" defTabSz="808038">
              <a:defRPr sz="1700">
                <a:solidFill>
                  <a:schemeClr val="tx1"/>
                </a:solidFill>
                <a:latin typeface="Times New Roman" pitchFamily="18" charset="0"/>
                <a:cs typeface="Arial" charset="0"/>
              </a:defRPr>
            </a:lvl4pPr>
            <a:lvl5pPr marL="2057400" indent="-228600" defTabSz="808038">
              <a:defRPr sz="1700">
                <a:solidFill>
                  <a:schemeClr val="tx1"/>
                </a:solidFill>
                <a:latin typeface="Times New Roman" pitchFamily="18" charset="0"/>
                <a:cs typeface="Arial" charset="0"/>
              </a:defRPr>
            </a:lvl5pPr>
            <a:lvl6pPr marL="2514600" indent="-228600" defTabSz="808038" eaLnBrk="0" fontAlgn="base" hangingPunct="0">
              <a:spcBef>
                <a:spcPct val="0"/>
              </a:spcBef>
              <a:spcAft>
                <a:spcPct val="0"/>
              </a:spcAft>
              <a:defRPr sz="1700">
                <a:solidFill>
                  <a:schemeClr val="tx1"/>
                </a:solidFill>
                <a:latin typeface="Times New Roman" pitchFamily="18" charset="0"/>
                <a:cs typeface="Arial" charset="0"/>
              </a:defRPr>
            </a:lvl6pPr>
            <a:lvl7pPr marL="2971800" indent="-228600" defTabSz="808038" eaLnBrk="0" fontAlgn="base" hangingPunct="0">
              <a:spcBef>
                <a:spcPct val="0"/>
              </a:spcBef>
              <a:spcAft>
                <a:spcPct val="0"/>
              </a:spcAft>
              <a:defRPr sz="1700">
                <a:solidFill>
                  <a:schemeClr val="tx1"/>
                </a:solidFill>
                <a:latin typeface="Times New Roman" pitchFamily="18" charset="0"/>
                <a:cs typeface="Arial" charset="0"/>
              </a:defRPr>
            </a:lvl7pPr>
            <a:lvl8pPr marL="3429000" indent="-228600" defTabSz="808038" eaLnBrk="0" fontAlgn="base" hangingPunct="0">
              <a:spcBef>
                <a:spcPct val="0"/>
              </a:spcBef>
              <a:spcAft>
                <a:spcPct val="0"/>
              </a:spcAft>
              <a:defRPr sz="1700">
                <a:solidFill>
                  <a:schemeClr val="tx1"/>
                </a:solidFill>
                <a:latin typeface="Times New Roman" pitchFamily="18" charset="0"/>
                <a:cs typeface="Arial" charset="0"/>
              </a:defRPr>
            </a:lvl8pPr>
            <a:lvl9pPr marL="3886200" indent="-228600" defTabSz="808038" eaLnBrk="0" fontAlgn="base" hangingPunct="0">
              <a:spcBef>
                <a:spcPct val="0"/>
              </a:spcBef>
              <a:spcAft>
                <a:spcPct val="0"/>
              </a:spcAft>
              <a:defRPr sz="1700">
                <a:solidFill>
                  <a:schemeClr val="tx1"/>
                </a:solidFill>
                <a:latin typeface="Times New Roman" pitchFamily="18" charset="0"/>
                <a:cs typeface="Arial" charset="0"/>
              </a:defRPr>
            </a:lvl9pPr>
          </a:lstStyle>
          <a:p>
            <a:pPr algn="r" eaLnBrk="1" hangingPunct="1"/>
            <a:fld id="{E3208E4E-08C8-431E-BC98-B37C80181F88}" type="slidenum">
              <a:rPr lang="en-GB" sz="1000">
                <a:latin typeface="Arial" charset="0"/>
              </a:rPr>
              <a:pPr algn="r" eaLnBrk="1" hangingPunct="1"/>
              <a:t>10</a:t>
            </a:fld>
            <a:endParaRPr lang="en-GB" sz="1000">
              <a:latin typeface="Arial" charset="0"/>
            </a:endParaRPr>
          </a:p>
        </p:txBody>
      </p:sp>
      <p:sp>
        <p:nvSpPr>
          <p:cNvPr id="136195" name="Rectangle 2"/>
          <p:cNvSpPr>
            <a:spLocks noGrp="1" noRot="1" noChangeAspect="1" noChangeArrowheads="1" noTextEdit="1"/>
          </p:cNvSpPr>
          <p:nvPr>
            <p:ph type="sldImg"/>
          </p:nvPr>
        </p:nvSpPr>
        <p:spPr>
          <a:xfrm>
            <a:off x="1144588" y="685800"/>
            <a:ext cx="4568825" cy="3427413"/>
          </a:xfrm>
          <a:ln/>
        </p:spPr>
      </p:sp>
      <p:sp>
        <p:nvSpPr>
          <p:cNvPr id="136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41278860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2400">
                <a:solidFill>
                  <a:schemeClr val="tx1"/>
                </a:solidFill>
                <a:latin typeface="Times New Roman" pitchFamily="18" charset="0"/>
              </a:defRPr>
            </a:lvl1pPr>
            <a:lvl2pPr marL="742950" indent="-285750" defTabSz="933450" eaLnBrk="0" hangingPunct="0">
              <a:defRPr sz="2400">
                <a:solidFill>
                  <a:schemeClr val="tx1"/>
                </a:solidFill>
                <a:latin typeface="Times New Roman" pitchFamily="18" charset="0"/>
              </a:defRPr>
            </a:lvl2pPr>
            <a:lvl3pPr marL="1143000" indent="-228600" defTabSz="933450" eaLnBrk="0" hangingPunct="0">
              <a:defRPr sz="2400">
                <a:solidFill>
                  <a:schemeClr val="tx1"/>
                </a:solidFill>
                <a:latin typeface="Times New Roman" pitchFamily="18" charset="0"/>
              </a:defRPr>
            </a:lvl3pPr>
            <a:lvl4pPr marL="1600200" indent="-228600" defTabSz="933450" eaLnBrk="0" hangingPunct="0">
              <a:defRPr sz="2400">
                <a:solidFill>
                  <a:schemeClr val="tx1"/>
                </a:solidFill>
                <a:latin typeface="Times New Roman" pitchFamily="18" charset="0"/>
              </a:defRPr>
            </a:lvl4pPr>
            <a:lvl5pPr marL="2057400" indent="-228600" defTabSz="933450" eaLnBrk="0" hangingPunct="0">
              <a:defRPr sz="2400">
                <a:solidFill>
                  <a:schemeClr val="tx1"/>
                </a:solidFill>
                <a:latin typeface="Times New Roman" pitchFamily="18" charset="0"/>
              </a:defRPr>
            </a:lvl5pPr>
            <a:lvl6pPr marL="2514600" indent="-228600" defTabSz="933450" eaLnBrk="0" fontAlgn="base" hangingPunct="0">
              <a:spcBef>
                <a:spcPct val="0"/>
              </a:spcBef>
              <a:spcAft>
                <a:spcPct val="0"/>
              </a:spcAft>
              <a:defRPr sz="2400">
                <a:solidFill>
                  <a:schemeClr val="tx1"/>
                </a:solidFill>
                <a:latin typeface="Times New Roman" pitchFamily="18" charset="0"/>
              </a:defRPr>
            </a:lvl6pPr>
            <a:lvl7pPr marL="2971800" indent="-228600" defTabSz="933450" eaLnBrk="0" fontAlgn="base" hangingPunct="0">
              <a:spcBef>
                <a:spcPct val="0"/>
              </a:spcBef>
              <a:spcAft>
                <a:spcPct val="0"/>
              </a:spcAft>
              <a:defRPr sz="2400">
                <a:solidFill>
                  <a:schemeClr val="tx1"/>
                </a:solidFill>
                <a:latin typeface="Times New Roman" pitchFamily="18" charset="0"/>
              </a:defRPr>
            </a:lvl7pPr>
            <a:lvl8pPr marL="3429000" indent="-228600" defTabSz="933450" eaLnBrk="0" fontAlgn="base" hangingPunct="0">
              <a:spcBef>
                <a:spcPct val="0"/>
              </a:spcBef>
              <a:spcAft>
                <a:spcPct val="0"/>
              </a:spcAft>
              <a:defRPr sz="2400">
                <a:solidFill>
                  <a:schemeClr val="tx1"/>
                </a:solidFill>
                <a:latin typeface="Times New Roman" pitchFamily="18" charset="0"/>
              </a:defRPr>
            </a:lvl8pPr>
            <a:lvl9pPr marL="3886200" indent="-228600" defTabSz="933450" eaLnBrk="0" fontAlgn="base" hangingPunct="0">
              <a:spcBef>
                <a:spcPct val="0"/>
              </a:spcBef>
              <a:spcAft>
                <a:spcPct val="0"/>
              </a:spcAft>
              <a:defRPr sz="2400">
                <a:solidFill>
                  <a:schemeClr val="tx1"/>
                </a:solidFill>
                <a:latin typeface="Times New Roman" pitchFamily="18" charset="0"/>
              </a:defRPr>
            </a:lvl9pPr>
          </a:lstStyle>
          <a:p>
            <a:pPr eaLnBrk="1" hangingPunct="1"/>
            <a:fld id="{BD61E57C-30CB-460C-8AC6-B2E04EF7BD69}" type="slidenum">
              <a:rPr lang="en-US" sz="1200" smtClean="0"/>
              <a:pPr eaLnBrk="1" hangingPunct="1"/>
              <a:t>15</a:t>
            </a:fld>
            <a:endParaRPr lang="en-US" sz="1200"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z="900" smtClean="0">
              <a:latin typeface="Tahoma" pitchFamily="34" charset="0"/>
              <a:cs typeface="Tahoma" pitchFamily="34" charset="0"/>
            </a:endParaRPr>
          </a:p>
        </p:txBody>
      </p:sp>
    </p:spTree>
    <p:extLst>
      <p:ext uri="{BB962C8B-B14F-4D97-AF65-F5344CB8AC3E}">
        <p14:creationId xmlns:p14="http://schemas.microsoft.com/office/powerpoint/2010/main" val="39174598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miter lim="800000"/>
            <a:headEnd/>
            <a:tailEnd/>
          </a:ln>
        </p:spPr>
        <p:txBody>
          <a:bodyPr/>
          <a:lstStyle/>
          <a:p>
            <a:fld id="{43EB2FF7-E7A4-45B0-B0CF-1947545174A7}" type="slidenum">
              <a:rPr lang="it-IT" smtClean="0">
                <a:latin typeface="Arial" pitchFamily="34" charset="0"/>
              </a:rPr>
              <a:pPr/>
              <a:t>19</a:t>
            </a:fld>
            <a:endParaRPr lang="it-IT" smtClean="0">
              <a:latin typeface="Arial" pitchFamily="34" charset="0"/>
            </a:endParaRPr>
          </a:p>
        </p:txBody>
      </p:sp>
      <p:sp>
        <p:nvSpPr>
          <p:cNvPr id="76803" name="Rectangle 7"/>
          <p:cNvSpPr txBox="1">
            <a:spLocks noGrp="1" noChangeArrowheads="1"/>
          </p:cNvSpPr>
          <p:nvPr/>
        </p:nvSpPr>
        <p:spPr bwMode="auto">
          <a:xfrm>
            <a:off x="3884120" y="8683952"/>
            <a:ext cx="2972280" cy="458587"/>
          </a:xfrm>
          <a:prstGeom prst="rect">
            <a:avLst/>
          </a:prstGeom>
          <a:noFill/>
          <a:ln w="9525">
            <a:noFill/>
            <a:miter lim="800000"/>
            <a:headEnd/>
            <a:tailEnd/>
          </a:ln>
        </p:spPr>
        <p:txBody>
          <a:bodyPr lIns="91568" tIns="45784" rIns="91568" bIns="45784" anchor="b"/>
          <a:lstStyle/>
          <a:p>
            <a:pPr algn="r" defTabSz="915988"/>
            <a:fld id="{4CC8D539-2784-4C0C-A5D2-1C2864A1B009}" type="slidenum">
              <a:rPr lang="it-IT" sz="1200">
                <a:latin typeface="Calibri" pitchFamily="34" charset="0"/>
                <a:ea typeface="Geneva"/>
                <a:cs typeface="Geneva"/>
              </a:rPr>
              <a:pPr algn="r" defTabSz="915988"/>
              <a:t>19</a:t>
            </a:fld>
            <a:endParaRPr lang="it-IT" sz="1200">
              <a:latin typeface="Calibri" pitchFamily="34" charset="0"/>
              <a:ea typeface="Geneva"/>
              <a:cs typeface="Geneva"/>
            </a:endParaRPr>
          </a:p>
        </p:txBody>
      </p:sp>
      <p:sp>
        <p:nvSpPr>
          <p:cNvPr id="76804" name="Rectangle 2"/>
          <p:cNvSpPr>
            <a:spLocks noGrp="1" noRot="1" noChangeAspect="1" noChangeArrowheads="1" noTextEdit="1"/>
          </p:cNvSpPr>
          <p:nvPr>
            <p:ph type="sldImg"/>
          </p:nvPr>
        </p:nvSpPr>
        <p:spPr>
          <a:ln/>
        </p:spPr>
      </p:sp>
      <p:sp>
        <p:nvSpPr>
          <p:cNvPr id="76805" name="Rectangle 3"/>
          <p:cNvSpPr>
            <a:spLocks noGrp="1" noChangeArrowheads="1"/>
          </p:cNvSpPr>
          <p:nvPr>
            <p:ph type="body" idx="1"/>
          </p:nvPr>
        </p:nvSpPr>
        <p:spPr>
          <a:noFill/>
        </p:spPr>
        <p:txBody>
          <a:bodyPr/>
          <a:lstStyle/>
          <a:p>
            <a:pPr eaLnBrk="1" hangingPunct="1">
              <a:lnSpc>
                <a:spcPct val="90000"/>
              </a:lnSpc>
              <a:spcBef>
                <a:spcPct val="0"/>
              </a:spcBef>
            </a:pPr>
            <a:r>
              <a:rPr lang="en-GB" sz="1000" smtClean="0">
                <a:latin typeface="Arial" pitchFamily="34" charset="0"/>
              </a:rPr>
              <a:t>health care activity may be described as a succession of tasks during which health-care workers' hands touch different types of surfaces: the patient, his/her body fluids, objects or surfaces located in the patient surroundings and patients and surfaces within the health-care area. Each contact is a potential source of contamination for health-care workers' hands.</a:t>
            </a:r>
            <a:r>
              <a:rPr lang="it-IT" sz="1000" smtClean="0">
                <a:latin typeface="Arial" pitchFamily="34" charset="0"/>
              </a:rPr>
              <a:t> </a:t>
            </a:r>
          </a:p>
          <a:p>
            <a:pPr eaLnBrk="1" hangingPunct="1">
              <a:lnSpc>
                <a:spcPct val="90000"/>
              </a:lnSpc>
              <a:spcBef>
                <a:spcPct val="0"/>
              </a:spcBef>
            </a:pPr>
            <a:r>
              <a:rPr lang="it-IT" sz="1000" smtClean="0">
                <a:latin typeface="Arial" pitchFamily="34" charset="0"/>
              </a:rPr>
              <a:t>Elements or areas that are involved in hand  transmission of health care-associated germs:</a:t>
            </a:r>
          </a:p>
          <a:p>
            <a:pPr eaLnBrk="1" hangingPunct="1">
              <a:lnSpc>
                <a:spcPct val="90000"/>
              </a:lnSpc>
              <a:spcBef>
                <a:spcPct val="0"/>
              </a:spcBef>
            </a:pPr>
            <a:r>
              <a:rPr lang="it-IT" sz="1000" smtClean="0">
                <a:latin typeface="Arial" pitchFamily="34" charset="0"/>
              </a:rPr>
              <a:t>PATIENT: the transmission risk is especially related to </a:t>
            </a:r>
            <a:r>
              <a:rPr lang="en-GB" sz="1000" i="1" smtClean="0">
                <a:latin typeface="Arial" pitchFamily="34" charset="0"/>
              </a:rPr>
              <a:t>critical sites. Critical sites </a:t>
            </a:r>
            <a:r>
              <a:rPr lang="en-GB" sz="1000" smtClean="0">
                <a:latin typeface="Arial" pitchFamily="34" charset="0"/>
              </a:rPr>
              <a:t>can either correspond to body sites or medical devices that have to be protected against microorganisms potentially leading to HCAI (called </a:t>
            </a:r>
            <a:r>
              <a:rPr lang="en-GB" sz="1000" i="1" smtClean="0">
                <a:latin typeface="Arial" pitchFamily="34" charset="0"/>
              </a:rPr>
              <a:t>critical sites with infectious risk for the patient)</a:t>
            </a:r>
            <a:r>
              <a:rPr lang="en-GB" sz="1000" smtClean="0">
                <a:latin typeface="Arial" pitchFamily="34" charset="0"/>
              </a:rPr>
              <a:t>, or body sites or medical devices that potentially lead to hand exposure to body fluids and bloodborne pathogens (called </a:t>
            </a:r>
            <a:r>
              <a:rPr lang="en-GB" sz="1000" i="1" smtClean="0">
                <a:latin typeface="Arial" pitchFamily="34" charset="0"/>
              </a:rPr>
              <a:t>critical sites with body fluid exposure risk). </a:t>
            </a:r>
            <a:r>
              <a:rPr lang="en-GB" sz="1000" smtClean="0">
                <a:latin typeface="Arial" pitchFamily="34" charset="0"/>
              </a:rPr>
              <a:t>Both pre-cited risks may also occur simultaneously. </a:t>
            </a:r>
            <a:r>
              <a:rPr lang="en-US" sz="1000" i="1" smtClean="0">
                <a:latin typeface="Arial" pitchFamily="34" charset="0"/>
              </a:rPr>
              <a:t>Critical site with infectious risk for the patient: w</a:t>
            </a:r>
            <a:r>
              <a:rPr lang="en-US" sz="1000" smtClean="0">
                <a:latin typeface="Arial" pitchFamily="34" charset="0"/>
              </a:rPr>
              <a:t>here there is a risk of germs being inoculated into the patient during a care activity through contact with a mucous membrane, non-intact skin or an invasive medical device. </a:t>
            </a:r>
            <a:r>
              <a:rPr lang="en-US" sz="1000" i="1" smtClean="0">
                <a:latin typeface="Arial" pitchFamily="34" charset="0"/>
              </a:rPr>
              <a:t>Critical site with infectious risk for the health-care worker: w</a:t>
            </a:r>
            <a:r>
              <a:rPr lang="en-US" sz="1000" smtClean="0">
                <a:latin typeface="Arial" pitchFamily="34" charset="0"/>
              </a:rPr>
              <a:t>here there is a risk of potential or actual exposure to a patient’s blood or another body fluid for the health-care worker.</a:t>
            </a:r>
            <a:endParaRPr lang="en-GB" sz="1000" smtClean="0">
              <a:latin typeface="Arial" pitchFamily="34" charset="0"/>
            </a:endParaRPr>
          </a:p>
          <a:p>
            <a:pPr eaLnBrk="1" hangingPunct="1">
              <a:lnSpc>
                <a:spcPct val="90000"/>
              </a:lnSpc>
              <a:spcBef>
                <a:spcPct val="0"/>
              </a:spcBef>
            </a:pPr>
            <a:r>
              <a:rPr lang="it-IT" sz="1000" smtClean="0">
                <a:latin typeface="Arial" pitchFamily="34" charset="0"/>
              </a:rPr>
              <a:t>PATIENT SURROUNDINGS: space temporarely dedicated to a patient, including </a:t>
            </a:r>
            <a:r>
              <a:rPr lang="en-GB" sz="1000" smtClean="0">
                <a:latin typeface="Arial" pitchFamily="34" charset="0"/>
              </a:rPr>
              <a:t>all inanimate surfaces that are touched by or in direct physical contact with the patient (e.g. bed rails, bedside table, bed linen, cHCAIrs, infusion tubing, monitors, knobs and buttons, and other medical equipment).</a:t>
            </a:r>
          </a:p>
          <a:p>
            <a:pPr eaLnBrk="1" hangingPunct="1">
              <a:lnSpc>
                <a:spcPct val="90000"/>
              </a:lnSpc>
              <a:spcBef>
                <a:spcPct val="0"/>
              </a:spcBef>
            </a:pPr>
            <a:r>
              <a:rPr lang="en-GB" sz="1000" smtClean="0">
                <a:latin typeface="Arial" pitchFamily="34" charset="0"/>
              </a:rPr>
              <a:t>health-care ZONE:</a:t>
            </a:r>
            <a:r>
              <a:rPr lang="en-GB" sz="1000" i="1" smtClean="0">
                <a:latin typeface="Arial" pitchFamily="34" charset="0"/>
              </a:rPr>
              <a:t> </a:t>
            </a:r>
            <a:r>
              <a:rPr lang="en-GB" sz="1000" smtClean="0">
                <a:latin typeface="Arial" pitchFamily="34" charset="0"/>
              </a:rPr>
              <a:t>all those elements beyond the patient surroundings, which make up the care environment (other patients, objects, medical equipment and people present in a health-care facility, clinic or ambulatory setting).</a:t>
            </a:r>
          </a:p>
          <a:p>
            <a:pPr eaLnBrk="1" hangingPunct="1">
              <a:lnSpc>
                <a:spcPct val="90000"/>
              </a:lnSpc>
              <a:spcBef>
                <a:spcPct val="0"/>
              </a:spcBef>
            </a:pPr>
            <a:r>
              <a:rPr lang="en-GB" sz="1000" smtClean="0">
                <a:latin typeface="Arial" pitchFamily="34" charset="0"/>
              </a:rPr>
              <a:t>Therefore, focusing on a single patient, two virtual geographical areas can be identified from the “transmission risk point of view”, the </a:t>
            </a:r>
            <a:r>
              <a:rPr lang="en-GB" sz="1000" b="1" i="1" smtClean="0">
                <a:latin typeface="Arial" pitchFamily="34" charset="0"/>
              </a:rPr>
              <a:t>patient zone</a:t>
            </a:r>
            <a:r>
              <a:rPr lang="en-GB" sz="1000" smtClean="0">
                <a:latin typeface="Arial" pitchFamily="34" charset="0"/>
              </a:rPr>
              <a:t> (including the patient and his/her surroundings) and the </a:t>
            </a:r>
            <a:r>
              <a:rPr lang="en-GB" sz="1000" b="1" i="1" smtClean="0">
                <a:latin typeface="Arial" pitchFamily="34" charset="0"/>
              </a:rPr>
              <a:t>health-care zone</a:t>
            </a:r>
            <a:r>
              <a:rPr lang="it-IT" sz="1000" smtClean="0">
                <a:latin typeface="Arial" pitchFamily="34" charset="0"/>
              </a:rPr>
              <a:t> (</a:t>
            </a:r>
            <a:r>
              <a:rPr lang="en-GB" sz="1000" smtClean="0">
                <a:latin typeface="Arial" pitchFamily="34" charset="0"/>
              </a:rPr>
              <a:t>containing all surfaces outside the patient zone, i.e. all other patients and their surroundings and the health-care facility environment). </a:t>
            </a:r>
          </a:p>
          <a:p>
            <a:pPr eaLnBrk="1" hangingPunct="1">
              <a:lnSpc>
                <a:spcPct val="90000"/>
              </a:lnSpc>
              <a:spcBef>
                <a:spcPct val="0"/>
              </a:spcBef>
            </a:pPr>
            <a:r>
              <a:rPr lang="en-GB" sz="1000" b="1" smtClean="0">
                <a:latin typeface="Arial" pitchFamily="34" charset="0"/>
              </a:rPr>
              <a:t>Sax H, et al. “My 5 Moments for Hand Hygiene”: a user-centred design approach to understand, train, monitor and report hand hygiene. </a:t>
            </a:r>
            <a:r>
              <a:rPr lang="en-GB" sz="1000" b="1" i="1" smtClean="0">
                <a:latin typeface="Arial" pitchFamily="34" charset="0"/>
              </a:rPr>
              <a:t>J Hosp Infect </a:t>
            </a:r>
            <a:r>
              <a:rPr lang="en-GB" sz="1000" b="1" smtClean="0">
                <a:latin typeface="Arial" pitchFamily="34" charset="0"/>
              </a:rPr>
              <a:t>2007</a:t>
            </a:r>
            <a:endParaRPr lang="it-IT" sz="1000" b="1" smtClean="0">
              <a:latin typeface="Arial" pitchFamily="34" charset="0"/>
            </a:endParaRPr>
          </a:p>
          <a:p>
            <a:pPr eaLnBrk="1" hangingPunct="1">
              <a:lnSpc>
                <a:spcPct val="90000"/>
              </a:lnSpc>
              <a:spcBef>
                <a:spcPct val="0"/>
              </a:spcBef>
            </a:pPr>
            <a:endParaRPr lang="it-IT" sz="1000" b="1" smtClean="0">
              <a:latin typeface="Arial" pitchFamily="34" charset="0"/>
            </a:endParaRPr>
          </a:p>
          <a:p>
            <a:pPr eaLnBrk="1" hangingPunct="1">
              <a:lnSpc>
                <a:spcPct val="90000"/>
              </a:lnSpc>
              <a:spcBef>
                <a:spcPct val="0"/>
              </a:spcBef>
            </a:pPr>
            <a:endParaRPr lang="en-US" sz="1000" smtClean="0">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ln/>
        </p:spPr>
      </p:sp>
      <p:sp>
        <p:nvSpPr>
          <p:cNvPr id="7475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latin typeface="Arial" panose="020B0604020202020204" pitchFamily="34" charset="0"/>
            </a:endParaRPr>
          </a:p>
        </p:txBody>
      </p:sp>
      <p:sp>
        <p:nvSpPr>
          <p:cNvPr id="7475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eaLnBrk="0" hangingPunct="0">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defTabSz="938213" eaLnBrk="0" hangingPunct="0">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defTabSz="938213" eaLnBrk="0" hangingPunct="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defTabSz="938213" eaLnBrk="0" hangingPunct="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defTabSz="938213" eaLnBrk="0" hangingPunct="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defTabSz="938213"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defTabSz="938213"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defTabSz="938213"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defTabSz="938213"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155C57BF-197B-47D7-8A93-A9AB6058EC6A}" type="slidenum">
              <a:rPr lang="en-US" altLang="en-US">
                <a:cs typeface="Arial" panose="020B0604020202020204" pitchFamily="34" charset="0"/>
              </a:rPr>
              <a:pPr>
                <a:spcBef>
                  <a:spcPct val="0"/>
                </a:spcBef>
              </a:pPr>
              <a:t>25</a:t>
            </a:fld>
            <a:endParaRPr lang="en-US" altLang="en-US">
              <a:cs typeface="Arial" panose="020B0604020202020204" pitchFamily="34" charset="0"/>
            </a:endParaRPr>
          </a:p>
        </p:txBody>
      </p:sp>
    </p:spTree>
    <p:extLst>
      <p:ext uri="{BB962C8B-B14F-4D97-AF65-F5344CB8AC3E}">
        <p14:creationId xmlns:p14="http://schemas.microsoft.com/office/powerpoint/2010/main" val="20834081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733406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txBox="1">
            <a:spLocks noGrp="1" noChangeArrowheads="1"/>
          </p:cNvSpPr>
          <p:nvPr/>
        </p:nvSpPr>
        <p:spPr bwMode="auto">
          <a:xfrm>
            <a:off x="0" y="0"/>
            <a:ext cx="2947988"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979" tIns="46990" rIns="93979" bIns="46990"/>
          <a:lstStyle>
            <a:lvl1pPr algn="r" defTabSz="939800" rtl="1">
              <a:spcBef>
                <a:spcPct val="30000"/>
              </a:spcBef>
              <a:defRPr sz="1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lgn="r" defTabSz="939800" rtl="1">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lgn="r" defTabSz="939800" rtl="1">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lgn="r" defTabSz="939800" rtl="1">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lgn="r" defTabSz="939800" rtl="1">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algn="r" defTabSz="939800" rtl="1"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algn="r" defTabSz="939800" rtl="1"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algn="r" defTabSz="939800" rtl="1"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algn="r" defTabSz="939800" rtl="1"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algn="l" eaLnBrk="1" hangingPunct="1">
              <a:spcBef>
                <a:spcPct val="0"/>
              </a:spcBef>
            </a:pPr>
            <a:r>
              <a:rPr lang="en-US" altLang="en-US" b="0"/>
              <a:t>World Health Organization</a:t>
            </a:r>
          </a:p>
        </p:txBody>
      </p:sp>
      <p:sp>
        <p:nvSpPr>
          <p:cNvPr id="15363" name="Rectangle 3"/>
          <p:cNvSpPr txBox="1">
            <a:spLocks noGrp="1" noChangeArrowheads="1"/>
          </p:cNvSpPr>
          <p:nvPr/>
        </p:nvSpPr>
        <p:spPr bwMode="auto">
          <a:xfrm>
            <a:off x="3848100" y="0"/>
            <a:ext cx="2947988"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979" tIns="46990" rIns="93979" bIns="46990"/>
          <a:lstStyle>
            <a:lvl1pPr algn="r" defTabSz="939800" rtl="1">
              <a:spcBef>
                <a:spcPct val="30000"/>
              </a:spcBef>
              <a:defRPr sz="1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lgn="r" defTabSz="939800" rtl="1">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lgn="r" defTabSz="939800" rtl="1">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lgn="r" defTabSz="939800" rtl="1">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lgn="r" defTabSz="939800" rtl="1">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algn="r" defTabSz="939800" rtl="1"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algn="r" defTabSz="939800" rtl="1"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algn="r" defTabSz="939800" rtl="1"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algn="r" defTabSz="939800" rtl="1"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spcBef>
                <a:spcPct val="0"/>
              </a:spcBef>
            </a:pPr>
            <a:fld id="{D65F02AE-7256-475A-9FD8-9A91C9F448D8}" type="datetime3">
              <a:rPr lang="en-US" altLang="en-US" b="0"/>
              <a:pPr eaLnBrk="1" hangingPunct="1">
                <a:spcBef>
                  <a:spcPct val="0"/>
                </a:spcBef>
              </a:pPr>
              <a:t>15 December 2014</a:t>
            </a:fld>
            <a:endParaRPr lang="en-US" altLang="en-US" b="0"/>
          </a:p>
        </p:txBody>
      </p:sp>
      <p:sp>
        <p:nvSpPr>
          <p:cNvPr id="15364" name="Rectangle 7"/>
          <p:cNvSpPr txBox="1">
            <a:spLocks noGrp="1" noChangeArrowheads="1"/>
          </p:cNvSpPr>
          <p:nvPr/>
        </p:nvSpPr>
        <p:spPr bwMode="auto">
          <a:xfrm>
            <a:off x="3848100" y="9429750"/>
            <a:ext cx="2947988"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979" tIns="46990" rIns="93979" bIns="46990" anchor="b"/>
          <a:lstStyle>
            <a:lvl1pPr algn="r" defTabSz="939800" rtl="1">
              <a:spcBef>
                <a:spcPct val="30000"/>
              </a:spcBef>
              <a:defRPr sz="1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lgn="r" defTabSz="939800" rtl="1">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lgn="r" defTabSz="939800" rtl="1">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lgn="r" defTabSz="939800" rtl="1">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lgn="r" defTabSz="939800" rtl="1">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algn="r" defTabSz="939800" rtl="1"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algn="r" defTabSz="939800" rtl="1"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algn="r" defTabSz="939800" rtl="1"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algn="r" defTabSz="939800" rtl="1"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spcBef>
                <a:spcPct val="0"/>
              </a:spcBef>
            </a:pPr>
            <a:fld id="{A945C04F-0DD1-4530-828D-F9065479334D}" type="slidenum">
              <a:rPr lang="en-US" altLang="en-US" b="0"/>
              <a:pPr eaLnBrk="1" hangingPunct="1">
                <a:spcBef>
                  <a:spcPct val="0"/>
                </a:spcBef>
              </a:pPr>
              <a:t>27</a:t>
            </a:fld>
            <a:endParaRPr lang="en-US" altLang="en-US" b="0"/>
          </a:p>
        </p:txBody>
      </p:sp>
      <p:sp>
        <p:nvSpPr>
          <p:cNvPr id="15365" name="Rectangle 2"/>
          <p:cNvSpPr>
            <a:spLocks noGrp="1" noRot="1" noChangeAspect="1" noChangeArrowheads="1" noTextEdit="1"/>
          </p:cNvSpPr>
          <p:nvPr>
            <p:ph type="sldImg"/>
          </p:nvPr>
        </p:nvSpPr>
        <p:spPr>
          <a:ln/>
        </p:spPr>
      </p:sp>
      <p:sp>
        <p:nvSpPr>
          <p:cNvPr id="15366" name="Rectangle 3"/>
          <p:cNvSpPr>
            <a:spLocks noGrp="1" noChangeArrowheads="1"/>
          </p:cNvSpPr>
          <p:nvPr>
            <p:ph type="body" idx="1"/>
          </p:nvPr>
        </p:nvSpPr>
        <p:spPr>
          <a:xfrm>
            <a:off x="681038" y="4713288"/>
            <a:ext cx="5435600" cy="44688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979" tIns="46990" rIns="93979" bIns="46990"/>
          <a:lstStyle/>
          <a:p>
            <a:pPr algn="l"/>
            <a:endParaRPr lang="en-AU" alt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036959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a:ln/>
        </p:spPr>
      </p:sp>
      <p:sp>
        <p:nvSpPr>
          <p:cNvPr id="10649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latin typeface="Arial" panose="020B0604020202020204" pitchFamily="34" charset="0"/>
            </a:endParaRPr>
          </a:p>
        </p:txBody>
      </p:sp>
      <p:sp>
        <p:nvSpPr>
          <p:cNvPr id="106500"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eaLnBrk="0" hangingPunct="0">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defTabSz="938213" eaLnBrk="0" hangingPunct="0">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defTabSz="938213" eaLnBrk="0" hangingPunct="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defTabSz="938213" eaLnBrk="0" hangingPunct="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defTabSz="938213" eaLnBrk="0" hangingPunct="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defTabSz="938213"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defTabSz="938213"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defTabSz="938213"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defTabSz="938213"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23D70080-37D9-43DC-9F86-1212BF035D36}" type="slidenum">
              <a:rPr lang="en-US" altLang="en-US">
                <a:cs typeface="Arial" panose="020B0604020202020204" pitchFamily="34" charset="0"/>
              </a:rPr>
              <a:pPr>
                <a:spcBef>
                  <a:spcPct val="0"/>
                </a:spcBef>
              </a:pPr>
              <a:t>29</a:t>
            </a:fld>
            <a:endParaRPr lang="en-US" altLang="en-US">
              <a:cs typeface="Arial" panose="020B0604020202020204" pitchFamily="34" charset="0"/>
            </a:endParaRPr>
          </a:p>
        </p:txBody>
      </p:sp>
    </p:spTree>
    <p:extLst>
      <p:ext uri="{BB962C8B-B14F-4D97-AF65-F5344CB8AC3E}">
        <p14:creationId xmlns:p14="http://schemas.microsoft.com/office/powerpoint/2010/main" val="31597127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EF8107-E2F1-4EC9-949A-CD44BE18DD11}" type="slidenum">
              <a:rPr lang="en-GB" smtClean="0">
                <a:solidFill>
                  <a:srgbClr val="000000"/>
                </a:solidFill>
              </a:rPr>
              <a:pPr>
                <a:defRPr/>
              </a:pPr>
              <a:t>‹#›</a:t>
            </a:fld>
            <a:endParaRPr lang="en-GB">
              <a:solidFill>
                <a:srgbClr val="000000"/>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668A5A5-29C6-4F32-BA00-FF8C5D4322F2}" type="slidenum">
              <a:rPr lang="en-GB" smtClean="0">
                <a:solidFill>
                  <a:srgbClr val="000000"/>
                </a:solidFill>
              </a:rPr>
              <a:pPr>
                <a:defRPr/>
              </a:pPr>
              <a:t>‹#›</a:t>
            </a:fld>
            <a:endParaRPr lang="en-GB">
              <a:solidFill>
                <a:srgbClr val="000000"/>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0656923-1EFA-4454-AC67-C219554DE7B9}" type="slidenum">
              <a:rPr lang="en-GB" smtClean="0">
                <a:solidFill>
                  <a:srgbClr val="000000"/>
                </a:solidFill>
              </a:rPr>
              <a:pPr>
                <a:defRPr/>
              </a:pPr>
              <a:t>‹#›</a:t>
            </a:fld>
            <a:endParaRPr lang="en-GB">
              <a:solidFill>
                <a:srgbClr val="000000"/>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4E2301-4FE5-4AF8-BAD8-D94116A42DBD}" type="slidenum">
              <a:rPr lang="en-GB" smtClean="0">
                <a:solidFill>
                  <a:srgbClr val="000000"/>
                </a:solidFill>
              </a:rPr>
              <a:pPr>
                <a:defRPr/>
              </a:pPr>
              <a:t>‹#›</a:t>
            </a:fld>
            <a:endParaRPr lang="en-GB">
              <a:solidFill>
                <a:srgbClr val="000000"/>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63A9D32-86DE-409C-9313-4D54B186D0A4}" type="slidenum">
              <a:rPr lang="en-GB" smtClean="0">
                <a:solidFill>
                  <a:srgbClr val="000000"/>
                </a:solidFill>
              </a:rPr>
              <a:pPr>
                <a:defRPr/>
              </a:pPr>
              <a:t>‹#›</a:t>
            </a:fld>
            <a:endParaRPr lang="en-GB">
              <a:solidFill>
                <a:srgbClr val="000000"/>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A9B6EFBC-A64E-41F1-AA0D-F1D7014B7153}" type="slidenum">
              <a:rPr lang="en-GB" smtClean="0">
                <a:solidFill>
                  <a:srgbClr val="000000"/>
                </a:solidFill>
              </a:rPr>
              <a:pPr>
                <a:defRPr/>
              </a:pPr>
              <a:t>‹#›</a:t>
            </a:fld>
            <a:endParaRPr lang="en-GB">
              <a:solidFill>
                <a:srgbClr val="000000"/>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AEF47FCB-FC90-4625-9805-32FF70B6DA5A}" type="slidenum">
              <a:rPr lang="en-GB" smtClean="0">
                <a:solidFill>
                  <a:srgbClr val="000000"/>
                </a:solidFill>
              </a:rPr>
              <a:pPr>
                <a:defRPr/>
              </a:pPr>
              <a:t>‹#›</a:t>
            </a:fld>
            <a:endParaRPr lang="en-GB">
              <a:solidFill>
                <a:srgbClr val="000000"/>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F9B5F33F-6BF1-4EB9-8F79-3C92F55C4E2C}" type="slidenum">
              <a:rPr lang="en-GB" smtClean="0">
                <a:solidFill>
                  <a:srgbClr val="000000"/>
                </a:solidFill>
              </a:rPr>
              <a:pPr>
                <a:defRPr/>
              </a:pPr>
              <a:t>‹#›</a:t>
            </a:fld>
            <a:endParaRPr lang="en-GB">
              <a:solidFill>
                <a:srgbClr val="000000"/>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F633E383-EFAB-461C-9C54-3AFCDB1FA353}" type="slidenum">
              <a:rPr lang="en-GB" smtClean="0">
                <a:solidFill>
                  <a:srgbClr val="000000"/>
                </a:solidFill>
              </a:rPr>
              <a:pPr>
                <a:defRPr/>
              </a:pPr>
              <a:t>‹#›</a:t>
            </a:fld>
            <a:endParaRPr lang="en-GB">
              <a:solidFill>
                <a:srgbClr val="000000"/>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2AA75CAF-429E-4753-A24C-7A660887C502}" type="slidenum">
              <a:rPr lang="en-GB" smtClean="0">
                <a:solidFill>
                  <a:srgbClr val="000000"/>
                </a:solidFill>
              </a:rPr>
              <a:pPr>
                <a:defRPr/>
              </a:pPr>
              <a:t>‹#›</a:t>
            </a:fld>
            <a:endParaRPr lang="en-GB">
              <a:solidFill>
                <a:srgbClr val="000000"/>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C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C6A4CD8-F0E1-4177-8A82-181CBA7E99FE}" type="slidenum">
              <a:rPr lang="en-GB" smtClean="0">
                <a:solidFill>
                  <a:srgbClr val="000000"/>
                </a:solidFill>
              </a:rPr>
              <a:pPr>
                <a:defRPr/>
              </a:pPr>
              <a:t>‹#›</a:t>
            </a:fld>
            <a:endParaRPr lang="en-GB">
              <a:solidFill>
                <a:srgbClr val="000000"/>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7064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196975"/>
            <a:ext cx="8229600" cy="49291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fontAlgn="base">
              <a:spcBef>
                <a:spcPct val="0"/>
              </a:spcBef>
              <a:spcAft>
                <a:spcPct val="0"/>
              </a:spcAft>
              <a:defRPr/>
            </a:pPr>
            <a:endParaRPr lang="en-GB">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fontAlgn="base">
              <a:spcBef>
                <a:spcPct val="0"/>
              </a:spcBef>
              <a:spcAft>
                <a:spcPct val="0"/>
              </a:spcAft>
              <a:defRPr/>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fontAlgn="base">
              <a:spcBef>
                <a:spcPct val="0"/>
              </a:spcBef>
              <a:spcAft>
                <a:spcPct val="0"/>
              </a:spcAft>
              <a:defRPr/>
            </a:pPr>
            <a:fld id="{7EAA99F0-3369-49B9-9421-F135456DEFE6}" type="slidenum">
              <a:rPr lang="en-GB" smtClean="0">
                <a:solidFill>
                  <a:srgbClr val="000000"/>
                </a:solidFill>
              </a:rPr>
              <a:pPr fontAlgn="base">
                <a:spcBef>
                  <a:spcPct val="0"/>
                </a:spcBef>
                <a:spcAft>
                  <a:spcPct val="0"/>
                </a:spcAft>
                <a:defRPr/>
              </a:pPr>
              <a:t>‹#›</a:t>
            </a:fld>
            <a:endParaRPr lang="en-GB">
              <a:solidFill>
                <a:srgbClr val="000000"/>
              </a:solidFill>
            </a:endParaRPr>
          </a:p>
        </p:txBody>
      </p:sp>
      <p:sp>
        <p:nvSpPr>
          <p:cNvPr id="1031" name="Line 14"/>
          <p:cNvSpPr>
            <a:spLocks noChangeShapeType="1"/>
          </p:cNvSpPr>
          <p:nvPr/>
        </p:nvSpPr>
        <p:spPr bwMode="auto">
          <a:xfrm>
            <a:off x="-36513" y="1052513"/>
            <a:ext cx="9180513" cy="0"/>
          </a:xfrm>
          <a:prstGeom prst="line">
            <a:avLst/>
          </a:prstGeom>
          <a:noFill/>
          <a:ln w="38100">
            <a:solidFill>
              <a:srgbClr val="1E7FB8"/>
            </a:solidFill>
            <a:round/>
            <a:headEnd/>
            <a:tailEnd/>
          </a:ln>
          <a:effectLst>
            <a:outerShdw dist="28398" dir="1593903" algn="ctr" rotWithShape="0">
              <a:schemeClr val="bg2"/>
            </a:outerShdw>
          </a:effectLst>
        </p:spPr>
        <p:txBody>
          <a:bodyPr/>
          <a:lstStyle/>
          <a:p>
            <a:pPr>
              <a:defRPr/>
            </a:pPr>
            <a:endParaRPr lang="en-US">
              <a:latin typeface="Arial" charset="0"/>
            </a:endParaRPr>
          </a:p>
        </p:txBody>
      </p:sp>
      <p:sp>
        <p:nvSpPr>
          <p:cNvPr id="1032" name="Rectangle 15"/>
          <p:cNvSpPr>
            <a:spLocks noChangeArrowheads="1"/>
          </p:cNvSpPr>
          <p:nvPr/>
        </p:nvSpPr>
        <p:spPr bwMode="auto">
          <a:xfrm>
            <a:off x="1588" y="6165850"/>
            <a:ext cx="9142412" cy="763588"/>
          </a:xfrm>
          <a:prstGeom prst="rect">
            <a:avLst/>
          </a:prstGeom>
          <a:solidFill>
            <a:srgbClr val="1E7FB8"/>
          </a:solidFill>
          <a:ln>
            <a:noFill/>
          </a:ln>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GB" altLang="en-US" smtClean="0"/>
          </a:p>
        </p:txBody>
      </p:sp>
      <p:sp>
        <p:nvSpPr>
          <p:cNvPr id="1033" name="Rectangle 16"/>
          <p:cNvSpPr>
            <a:spLocks noChangeArrowheads="1"/>
          </p:cNvSpPr>
          <p:nvPr/>
        </p:nvSpPr>
        <p:spPr bwMode="auto">
          <a:xfrm>
            <a:off x="755650" y="6388100"/>
            <a:ext cx="6769100" cy="336550"/>
          </a:xfrm>
          <a:prstGeom prst="rect">
            <a:avLst/>
          </a:prstGeom>
          <a:noFill/>
          <a:ln>
            <a:noFill/>
          </a:ln>
          <a:extLst/>
        </p:spPr>
        <p:txBody>
          <a:bodyPr lIns="0" tIns="0" rIns="0" bIns="0"/>
          <a:lstStyle>
            <a:lvl1pPr defTabSz="1042988" eaLnBrk="0" hangingPunct="0">
              <a:defRPr>
                <a:solidFill>
                  <a:schemeClr val="tx1"/>
                </a:solidFill>
                <a:latin typeface="Arial" charset="0"/>
              </a:defRPr>
            </a:lvl1pPr>
            <a:lvl2pPr marL="742950" indent="-285750" defTabSz="1042988" eaLnBrk="0" hangingPunct="0">
              <a:defRPr>
                <a:solidFill>
                  <a:schemeClr val="tx1"/>
                </a:solidFill>
                <a:latin typeface="Arial" charset="0"/>
              </a:defRPr>
            </a:lvl2pPr>
            <a:lvl3pPr marL="1143000" indent="-228600" defTabSz="1042988" eaLnBrk="0" hangingPunct="0">
              <a:defRPr>
                <a:solidFill>
                  <a:schemeClr val="tx1"/>
                </a:solidFill>
                <a:latin typeface="Arial" charset="0"/>
              </a:defRPr>
            </a:lvl3pPr>
            <a:lvl4pPr marL="1600200" indent="-228600" defTabSz="1042988" eaLnBrk="0" hangingPunct="0">
              <a:defRPr>
                <a:solidFill>
                  <a:schemeClr val="tx1"/>
                </a:solidFill>
                <a:latin typeface="Arial" charset="0"/>
              </a:defRPr>
            </a:lvl4pPr>
            <a:lvl5pPr marL="2057400" indent="-228600" defTabSz="1042988" eaLnBrk="0" hangingPunct="0">
              <a:defRPr>
                <a:solidFill>
                  <a:schemeClr val="tx1"/>
                </a:solidFill>
                <a:latin typeface="Arial" charset="0"/>
              </a:defRPr>
            </a:lvl5pPr>
            <a:lvl6pPr marL="2514600" indent="-228600" defTabSz="1042988" eaLnBrk="0" fontAlgn="base" hangingPunct="0">
              <a:spcBef>
                <a:spcPct val="0"/>
              </a:spcBef>
              <a:spcAft>
                <a:spcPct val="0"/>
              </a:spcAft>
              <a:defRPr>
                <a:solidFill>
                  <a:schemeClr val="tx1"/>
                </a:solidFill>
                <a:latin typeface="Arial" charset="0"/>
              </a:defRPr>
            </a:lvl6pPr>
            <a:lvl7pPr marL="2971800" indent="-228600" defTabSz="1042988" eaLnBrk="0" fontAlgn="base" hangingPunct="0">
              <a:spcBef>
                <a:spcPct val="0"/>
              </a:spcBef>
              <a:spcAft>
                <a:spcPct val="0"/>
              </a:spcAft>
              <a:defRPr>
                <a:solidFill>
                  <a:schemeClr val="tx1"/>
                </a:solidFill>
                <a:latin typeface="Arial" charset="0"/>
              </a:defRPr>
            </a:lvl7pPr>
            <a:lvl8pPr marL="3429000" indent="-228600" defTabSz="1042988" eaLnBrk="0" fontAlgn="base" hangingPunct="0">
              <a:spcBef>
                <a:spcPct val="0"/>
              </a:spcBef>
              <a:spcAft>
                <a:spcPct val="0"/>
              </a:spcAft>
              <a:defRPr>
                <a:solidFill>
                  <a:schemeClr val="tx1"/>
                </a:solidFill>
                <a:latin typeface="Arial" charset="0"/>
              </a:defRPr>
            </a:lvl8pPr>
            <a:lvl9pPr marL="3886200" indent="-228600" defTabSz="1042988" eaLnBrk="0" fontAlgn="base" hangingPunct="0">
              <a:spcBef>
                <a:spcPct val="0"/>
              </a:spcBef>
              <a:spcAft>
                <a:spcPct val="0"/>
              </a:spcAft>
              <a:defRPr>
                <a:solidFill>
                  <a:schemeClr val="tx1"/>
                </a:solidFill>
                <a:latin typeface="Arial" charset="0"/>
              </a:defRPr>
            </a:lvl9pPr>
          </a:lstStyle>
          <a:p>
            <a:pPr eaLnBrk="1" hangingPunct="1">
              <a:defRPr/>
            </a:pPr>
            <a:r>
              <a:rPr lang="en-US" sz="1000" b="1" kern="1200" dirty="0" smtClean="0">
                <a:solidFill>
                  <a:schemeClr val="bg1"/>
                </a:solidFill>
                <a:effectLst>
                  <a:outerShdw blurRad="38100" dist="38100" dir="2700000" algn="tl">
                    <a:srgbClr val="000000">
                      <a:alpha val="43137"/>
                    </a:srgbClr>
                  </a:outerShdw>
                </a:effectLst>
                <a:latin typeface="Arial" charset="0"/>
                <a:ea typeface="Verdana" pitchFamily="34" charset="0"/>
                <a:cs typeface="Verdana" pitchFamily="34" charset="0"/>
              </a:rPr>
              <a:t>EVD PREPAREDNESS AND</a:t>
            </a:r>
            <a:r>
              <a:rPr lang="en-US" sz="1000" b="1" kern="1200" baseline="0" dirty="0" smtClean="0">
                <a:solidFill>
                  <a:schemeClr val="bg1"/>
                </a:solidFill>
                <a:effectLst>
                  <a:outerShdw blurRad="38100" dist="38100" dir="2700000" algn="tl">
                    <a:srgbClr val="000000">
                      <a:alpha val="43137"/>
                    </a:srgbClr>
                  </a:outerShdw>
                </a:effectLst>
                <a:latin typeface="Arial" charset="0"/>
                <a:ea typeface="Verdana" pitchFamily="34" charset="0"/>
                <a:cs typeface="Verdana" pitchFamily="34" charset="0"/>
              </a:rPr>
              <a:t> RESPONSE TRAINING PACKAGE</a:t>
            </a:r>
          </a:p>
          <a:p>
            <a:pPr eaLnBrk="1" hangingPunct="1">
              <a:defRPr/>
            </a:pPr>
            <a:r>
              <a:rPr lang="en-US" sz="1000" b="1" kern="1200" baseline="0" dirty="0" smtClean="0">
                <a:solidFill>
                  <a:schemeClr val="bg1"/>
                </a:solidFill>
                <a:effectLst>
                  <a:outerShdw blurRad="38100" dist="38100" dir="2700000" algn="tl">
                    <a:srgbClr val="000000">
                      <a:alpha val="43137"/>
                    </a:srgbClr>
                  </a:outerShdw>
                </a:effectLst>
                <a:latin typeface="Arial" charset="0"/>
                <a:ea typeface="Verdana" pitchFamily="34" charset="0"/>
                <a:cs typeface="Verdana" pitchFamily="34" charset="0"/>
              </a:rPr>
              <a:t>Infection Prevention and Control</a:t>
            </a:r>
            <a:endParaRPr lang="en-US" sz="1000" b="1" kern="1200" dirty="0" smtClean="0">
              <a:solidFill>
                <a:schemeClr val="bg1"/>
              </a:solidFill>
              <a:effectLst>
                <a:outerShdw blurRad="38100" dist="38100" dir="2700000" algn="tl">
                  <a:srgbClr val="000000">
                    <a:alpha val="43137"/>
                  </a:srgbClr>
                </a:outerShdw>
              </a:effectLst>
              <a:latin typeface="Arial" charset="0"/>
              <a:ea typeface="Verdana" pitchFamily="34" charset="0"/>
              <a:cs typeface="Verdana" pitchFamily="34" charset="0"/>
            </a:endParaRPr>
          </a:p>
          <a:p>
            <a:pPr eaLnBrk="1" hangingPunct="1">
              <a:defRPr/>
            </a:pPr>
            <a:endParaRPr lang="en-GB" altLang="en-US" sz="1000" b="1" dirty="0" smtClean="0">
              <a:solidFill>
                <a:srgbClr val="BADDE1"/>
              </a:solidFill>
              <a:latin typeface="Arial Narrow" pitchFamily="34" charset="0"/>
              <a:cs typeface="Arial" charset="0"/>
            </a:endParaRPr>
          </a:p>
        </p:txBody>
      </p:sp>
      <p:sp>
        <p:nvSpPr>
          <p:cNvPr id="1034" name="Rectangle 17"/>
          <p:cNvSpPr>
            <a:spLocks noChangeArrowheads="1"/>
          </p:cNvSpPr>
          <p:nvPr/>
        </p:nvSpPr>
        <p:spPr bwMode="auto">
          <a:xfrm>
            <a:off x="250825" y="6381750"/>
            <a:ext cx="415925" cy="366713"/>
          </a:xfrm>
          <a:prstGeom prst="rect">
            <a:avLst/>
          </a:prstGeom>
          <a:noFill/>
          <a:ln>
            <a:noFill/>
          </a:ln>
          <a:extLst/>
        </p:spPr>
        <p:txBody>
          <a:bodyPr lIns="0" tIns="0" rIns="0" bIns="0"/>
          <a:lstStyle>
            <a:lvl1pPr defTabSz="1042988" eaLnBrk="0" hangingPunct="0">
              <a:defRPr>
                <a:solidFill>
                  <a:schemeClr val="tx1"/>
                </a:solidFill>
                <a:latin typeface="Arial" charset="0"/>
              </a:defRPr>
            </a:lvl1pPr>
            <a:lvl2pPr marL="742950" indent="-285750" defTabSz="1042988" eaLnBrk="0" hangingPunct="0">
              <a:defRPr>
                <a:solidFill>
                  <a:schemeClr val="tx1"/>
                </a:solidFill>
                <a:latin typeface="Arial" charset="0"/>
              </a:defRPr>
            </a:lvl2pPr>
            <a:lvl3pPr marL="1143000" indent="-228600" defTabSz="1042988" eaLnBrk="0" hangingPunct="0">
              <a:defRPr>
                <a:solidFill>
                  <a:schemeClr val="tx1"/>
                </a:solidFill>
                <a:latin typeface="Arial" charset="0"/>
              </a:defRPr>
            </a:lvl3pPr>
            <a:lvl4pPr marL="1600200" indent="-228600" defTabSz="1042988" eaLnBrk="0" hangingPunct="0">
              <a:defRPr>
                <a:solidFill>
                  <a:schemeClr val="tx1"/>
                </a:solidFill>
                <a:latin typeface="Arial" charset="0"/>
              </a:defRPr>
            </a:lvl4pPr>
            <a:lvl5pPr marL="2057400" indent="-228600" defTabSz="1042988" eaLnBrk="0" hangingPunct="0">
              <a:defRPr>
                <a:solidFill>
                  <a:schemeClr val="tx1"/>
                </a:solidFill>
                <a:latin typeface="Arial" charset="0"/>
              </a:defRPr>
            </a:lvl5pPr>
            <a:lvl6pPr marL="2514600" indent="-228600" defTabSz="1042988" eaLnBrk="0" fontAlgn="base" hangingPunct="0">
              <a:spcBef>
                <a:spcPct val="0"/>
              </a:spcBef>
              <a:spcAft>
                <a:spcPct val="0"/>
              </a:spcAft>
              <a:defRPr>
                <a:solidFill>
                  <a:schemeClr val="tx1"/>
                </a:solidFill>
                <a:latin typeface="Arial" charset="0"/>
              </a:defRPr>
            </a:lvl6pPr>
            <a:lvl7pPr marL="2971800" indent="-228600" defTabSz="1042988" eaLnBrk="0" fontAlgn="base" hangingPunct="0">
              <a:spcBef>
                <a:spcPct val="0"/>
              </a:spcBef>
              <a:spcAft>
                <a:spcPct val="0"/>
              </a:spcAft>
              <a:defRPr>
                <a:solidFill>
                  <a:schemeClr val="tx1"/>
                </a:solidFill>
                <a:latin typeface="Arial" charset="0"/>
              </a:defRPr>
            </a:lvl7pPr>
            <a:lvl8pPr marL="3429000" indent="-228600" defTabSz="1042988" eaLnBrk="0" fontAlgn="base" hangingPunct="0">
              <a:spcBef>
                <a:spcPct val="0"/>
              </a:spcBef>
              <a:spcAft>
                <a:spcPct val="0"/>
              </a:spcAft>
              <a:defRPr>
                <a:solidFill>
                  <a:schemeClr val="tx1"/>
                </a:solidFill>
                <a:latin typeface="Arial" charset="0"/>
              </a:defRPr>
            </a:lvl8pPr>
            <a:lvl9pPr marL="3886200" indent="-228600" defTabSz="1042988" eaLnBrk="0" fontAlgn="base" hangingPunct="0">
              <a:spcBef>
                <a:spcPct val="0"/>
              </a:spcBef>
              <a:spcAft>
                <a:spcPct val="0"/>
              </a:spcAft>
              <a:defRPr>
                <a:solidFill>
                  <a:schemeClr val="tx1"/>
                </a:solidFill>
                <a:latin typeface="Arial" charset="0"/>
              </a:defRPr>
            </a:lvl9pPr>
          </a:lstStyle>
          <a:p>
            <a:pPr algn="r" eaLnBrk="1" hangingPunct="1">
              <a:defRPr/>
            </a:pPr>
            <a:fld id="{E15D6C02-A739-4940-A35D-FFFEF941DB3C}" type="slidenum">
              <a:rPr lang="ar-SA" altLang="en-US" sz="1700" b="1" smtClean="0">
                <a:solidFill>
                  <a:srgbClr val="72BBE8"/>
                </a:solidFill>
                <a:latin typeface="Arial Narrow" pitchFamily="34" charset="0"/>
                <a:cs typeface="Arial" charset="0"/>
              </a:rPr>
              <a:pPr algn="r" eaLnBrk="1" hangingPunct="1">
                <a:defRPr/>
              </a:pPr>
              <a:t>‹#›</a:t>
            </a:fld>
            <a:r>
              <a:rPr lang="en-GB" altLang="en-US" sz="1700" b="1" smtClean="0">
                <a:solidFill>
                  <a:srgbClr val="72BBE8"/>
                </a:solidFill>
                <a:latin typeface="Arial Narrow" pitchFamily="34" charset="0"/>
                <a:cs typeface="Arial" charset="0"/>
              </a:rPr>
              <a:t> </a:t>
            </a:r>
            <a:r>
              <a:rPr lang="en-US" altLang="en-US" sz="2400" b="1" baseline="14000" smtClean="0">
                <a:solidFill>
                  <a:schemeClr val="bg1"/>
                </a:solidFill>
                <a:latin typeface="Arial Narrow" pitchFamily="34" charset="0"/>
                <a:cs typeface="Arial" charset="0"/>
              </a:rPr>
              <a:t>|</a:t>
            </a:r>
          </a:p>
        </p:txBody>
      </p:sp>
      <p:pic>
        <p:nvPicPr>
          <p:cNvPr id="1035" name="Picture 7"/>
          <p:cNvPicPr>
            <a:picLocks noChangeAspect="1" noChangeArrowheads="1"/>
          </p:cNvPicPr>
          <p:nvPr/>
        </p:nvPicPr>
        <p:blipFill>
          <a:blip r:embed="rId13"/>
          <a:srcRect/>
          <a:stretch>
            <a:fillRect/>
          </a:stretch>
        </p:blipFill>
        <p:spPr bwMode="auto">
          <a:xfrm>
            <a:off x="7596188" y="6292850"/>
            <a:ext cx="1520825" cy="5207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6.emf"/></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image" Target="../media/image26.wmf"/><Relationship Id="rId3" Type="http://schemas.openxmlformats.org/officeDocument/2006/relationships/notesSlide" Target="../notesSlides/notesSlide9.xml"/><Relationship Id="rId7" Type="http://schemas.openxmlformats.org/officeDocument/2006/relationships/image" Target="../media/image25.png"/><Relationship Id="rId2" Type="http://schemas.openxmlformats.org/officeDocument/2006/relationships/slideLayout" Target="../slideLayouts/slideLayout7.xml"/><Relationship Id="rId1" Type="http://schemas.openxmlformats.org/officeDocument/2006/relationships/tags" Target="../tags/tag3.xml"/><Relationship Id="rId6" Type="http://schemas.openxmlformats.org/officeDocument/2006/relationships/image" Target="../media/image24.wmf"/><Relationship Id="rId11" Type="http://schemas.openxmlformats.org/officeDocument/2006/relationships/image" Target="../media/image29.wmf"/><Relationship Id="rId5" Type="http://schemas.openxmlformats.org/officeDocument/2006/relationships/image" Target="../media/image23.wmf"/><Relationship Id="rId10" Type="http://schemas.openxmlformats.org/officeDocument/2006/relationships/image" Target="../media/image28.wmf"/><Relationship Id="rId4" Type="http://schemas.openxmlformats.org/officeDocument/2006/relationships/image" Target="../media/image22.png"/><Relationship Id="rId9" Type="http://schemas.openxmlformats.org/officeDocument/2006/relationships/image" Target="../media/image27.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jpeg"/><Relationship Id="rId1" Type="http://schemas.openxmlformats.org/officeDocument/2006/relationships/slideLayout" Target="../slideLayouts/slideLayout2.xml"/><Relationship Id="rId5" Type="http://schemas.openxmlformats.org/officeDocument/2006/relationships/image" Target="../media/image39.jpeg"/><Relationship Id="rId4" Type="http://schemas.openxmlformats.org/officeDocument/2006/relationships/image" Target="../media/image38.jpeg"/></Relationships>
</file>

<file path=ppt/slides/_rels/slide4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7.xml"/><Relationship Id="rId4" Type="http://schemas.openxmlformats.org/officeDocument/2006/relationships/image" Target="../media/image42.png"/></Relationships>
</file>

<file path=ppt/slides/_rels/slide4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7.xml"/><Relationship Id="rId4" Type="http://schemas.openxmlformats.org/officeDocument/2006/relationships/image" Target="../media/image45.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7.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4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7.xml"/><Relationship Id="rId5" Type="http://schemas.openxmlformats.org/officeDocument/2006/relationships/image" Target="../media/image48.png"/><Relationship Id="rId4" Type="http://schemas.openxmlformats.org/officeDocument/2006/relationships/image" Target="../media/image52.png"/></Relationships>
</file>

<file path=ppt/slides/_rels/slide47.xml.rels><?xml version="1.0" encoding="UTF-8" standalone="yes"?>
<Relationships xmlns="http://schemas.openxmlformats.org/package/2006/relationships"><Relationship Id="rId2" Type="http://schemas.openxmlformats.org/officeDocument/2006/relationships/image" Target="../media/image53.emf"/><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3861" y="2531036"/>
            <a:ext cx="9140825" cy="1673225"/>
          </a:xfrm>
          <a:prstGeom prst="rect">
            <a:avLst/>
          </a:prstGeom>
          <a:solidFill>
            <a:srgbClr val="1E7FB8"/>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en-US" sz="4400" kern="0" dirty="0">
              <a:effectLst>
                <a:outerShdw blurRad="38100" dist="38100" dir="2700000" algn="tl">
                  <a:srgbClr val="000000">
                    <a:alpha val="43137"/>
                  </a:srgbClr>
                </a:outerShdw>
              </a:effectLst>
              <a:ea typeface="Verdana" pitchFamily="34" charset="0"/>
              <a:cs typeface="Verdana" pitchFamily="34" charset="0"/>
            </a:endParaRPr>
          </a:p>
          <a:p>
            <a:pPr algn="ctr">
              <a:lnSpc>
                <a:spcPct val="80000"/>
              </a:lnSpc>
              <a:defRPr/>
            </a:pPr>
            <a:r>
              <a:rPr lang="en-US" sz="4800" b="1" kern="0" dirty="0">
                <a:solidFill>
                  <a:schemeClr val="bg1"/>
                </a:solidFill>
                <a:effectLst>
                  <a:outerShdw blurRad="38100" dist="38100" dir="2700000" algn="tl">
                    <a:srgbClr val="000000">
                      <a:alpha val="43137"/>
                    </a:srgbClr>
                  </a:outerShdw>
                </a:effectLst>
                <a:ea typeface="Verdana" pitchFamily="34" charset="0"/>
                <a:cs typeface="Arial" panose="020B0604020202020204" pitchFamily="34" charset="0"/>
              </a:rPr>
              <a:t>Infection Prevention </a:t>
            </a:r>
            <a:endParaRPr lang="en-US" sz="4800" b="1" kern="0" dirty="0" smtClean="0">
              <a:solidFill>
                <a:schemeClr val="bg1"/>
              </a:solidFill>
              <a:effectLst>
                <a:outerShdw blurRad="38100" dist="38100" dir="2700000" algn="tl">
                  <a:srgbClr val="000000">
                    <a:alpha val="43137"/>
                  </a:srgbClr>
                </a:outerShdw>
              </a:effectLst>
              <a:ea typeface="Verdana" pitchFamily="34" charset="0"/>
              <a:cs typeface="Arial" panose="020B0604020202020204" pitchFamily="34" charset="0"/>
            </a:endParaRPr>
          </a:p>
          <a:p>
            <a:pPr algn="ctr">
              <a:lnSpc>
                <a:spcPct val="80000"/>
              </a:lnSpc>
              <a:defRPr/>
            </a:pPr>
            <a:r>
              <a:rPr lang="en-US" sz="4800" b="1" kern="0" dirty="0" smtClean="0">
                <a:solidFill>
                  <a:schemeClr val="bg1"/>
                </a:solidFill>
                <a:effectLst>
                  <a:outerShdw blurRad="38100" dist="38100" dir="2700000" algn="tl">
                    <a:srgbClr val="000000">
                      <a:alpha val="43137"/>
                    </a:srgbClr>
                  </a:outerShdw>
                </a:effectLst>
                <a:ea typeface="Verdana" pitchFamily="34" charset="0"/>
                <a:cs typeface="Arial" panose="020B0604020202020204" pitchFamily="34" charset="0"/>
              </a:rPr>
              <a:t>and </a:t>
            </a:r>
            <a:r>
              <a:rPr lang="en-US" sz="4800" b="1" kern="0" dirty="0">
                <a:solidFill>
                  <a:schemeClr val="bg1"/>
                </a:solidFill>
                <a:effectLst>
                  <a:outerShdw blurRad="38100" dist="38100" dir="2700000" algn="tl">
                    <a:srgbClr val="000000">
                      <a:alpha val="43137"/>
                    </a:srgbClr>
                  </a:outerShdw>
                </a:effectLst>
                <a:ea typeface="Verdana" pitchFamily="34" charset="0"/>
                <a:cs typeface="Arial" panose="020B0604020202020204" pitchFamily="34" charset="0"/>
              </a:rPr>
              <a:t>Control</a:t>
            </a:r>
          </a:p>
          <a:p>
            <a:pPr algn="ctr">
              <a:buFontTx/>
              <a:buChar char="•"/>
              <a:defRPr/>
            </a:pPr>
            <a:endParaRPr lang="en-GB" altLang="en-US" sz="2000" dirty="0">
              <a:effectLst>
                <a:outerShdw blurRad="38100" dist="38100" dir="2700000" algn="tl">
                  <a:srgbClr val="000000">
                    <a:alpha val="43137"/>
                  </a:srgbClr>
                </a:outerShdw>
              </a:effectLst>
              <a:ea typeface="Verdana" pitchFamily="34" charset="0"/>
              <a:cs typeface="Arial" charset="0"/>
            </a:endParaRPr>
          </a:p>
        </p:txBody>
      </p:sp>
    </p:spTree>
    <p:extLst>
      <p:ext uri="{BB962C8B-B14F-4D97-AF65-F5344CB8AC3E}">
        <p14:creationId xmlns:p14="http://schemas.microsoft.com/office/powerpoint/2010/main" val="7269191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4" name="Rectangle 6"/>
          <p:cNvSpPr>
            <a:spLocks noGrp="1" noChangeArrowheads="1"/>
          </p:cNvSpPr>
          <p:nvPr>
            <p:ph type="title"/>
          </p:nvPr>
        </p:nvSpPr>
        <p:spPr>
          <a:xfrm>
            <a:off x="5447307" y="0"/>
            <a:ext cx="3696695" cy="107154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ltLang="en-US" sz="2800" b="1" dirty="0" err="1" smtClean="0">
                <a:solidFill>
                  <a:srgbClr val="002060"/>
                </a:solidFill>
                <a:effectLst>
                  <a:outerShdw blurRad="38100" dist="38100" dir="2700000" algn="tl">
                    <a:srgbClr val="000000">
                      <a:alpha val="43137"/>
                    </a:srgbClr>
                  </a:outerShdw>
                </a:effectLst>
                <a:latin typeface="+mn-lt"/>
                <a:ea typeface="Verdana" pitchFamily="34" charset="0"/>
                <a:cs typeface="Verdana" pitchFamily="34" charset="0"/>
              </a:rPr>
              <a:t>Alcohol-based</a:t>
            </a:r>
            <a:r>
              <a:rPr lang="fr-FR" altLang="en-US" sz="2800" b="1" dirty="0" smtClean="0">
                <a:solidFill>
                  <a:srgbClr val="002060"/>
                </a:solidFill>
                <a:effectLst>
                  <a:outerShdw blurRad="38100" dist="38100" dir="2700000" algn="tl">
                    <a:srgbClr val="000000">
                      <a:alpha val="43137"/>
                    </a:srgbClr>
                  </a:outerShdw>
                </a:effectLst>
                <a:latin typeface="+mn-lt"/>
                <a:ea typeface="Verdana" pitchFamily="34" charset="0"/>
                <a:cs typeface="Verdana" pitchFamily="34" charset="0"/>
              </a:rPr>
              <a:t> </a:t>
            </a:r>
            <a:r>
              <a:rPr lang="fr-FR" altLang="en-US" sz="2800" b="1" dirty="0" err="1" smtClean="0">
                <a:solidFill>
                  <a:srgbClr val="002060"/>
                </a:solidFill>
                <a:effectLst>
                  <a:outerShdw blurRad="38100" dist="38100" dir="2700000" algn="tl">
                    <a:srgbClr val="000000">
                      <a:alpha val="43137"/>
                    </a:srgbClr>
                  </a:outerShdw>
                </a:effectLst>
                <a:latin typeface="+mn-lt"/>
                <a:ea typeface="Verdana" pitchFamily="34" charset="0"/>
                <a:cs typeface="Verdana" pitchFamily="34" charset="0"/>
              </a:rPr>
              <a:t>handrub</a:t>
            </a:r>
            <a:endParaRPr lang="fr-FR" altLang="en-US" sz="2800" b="1" dirty="0" smtClean="0">
              <a:solidFill>
                <a:srgbClr val="002060"/>
              </a:solidFill>
              <a:effectLst>
                <a:outerShdw blurRad="38100" dist="38100" dir="2700000" algn="tl">
                  <a:srgbClr val="000000">
                    <a:alpha val="43137"/>
                  </a:srgbClr>
                </a:outerShdw>
              </a:effectLst>
              <a:latin typeface="+mn-lt"/>
              <a:ea typeface="Verdana" pitchFamily="34" charset="0"/>
              <a:cs typeface="Verdana" pitchFamily="34" charset="0"/>
            </a:endParaRPr>
          </a:p>
        </p:txBody>
      </p:sp>
      <p:sp>
        <p:nvSpPr>
          <p:cNvPr id="135175" name="Rectangle 7"/>
          <p:cNvSpPr>
            <a:spLocks noGrp="1" noChangeArrowheads="1"/>
          </p:cNvSpPr>
          <p:nvPr>
            <p:ph idx="1"/>
          </p:nvPr>
        </p:nvSpPr>
        <p:spPr>
          <a:xfrm>
            <a:off x="5689170" y="1795265"/>
            <a:ext cx="3286125" cy="2276677"/>
          </a:xfrm>
        </p:spPr>
        <p:txBody>
          <a:bodyPr/>
          <a:lstStyle/>
          <a:p>
            <a:pPr>
              <a:lnSpc>
                <a:spcPct val="80000"/>
              </a:lnSpc>
            </a:pPr>
            <a:endParaRPr lang="fr-FR" sz="1800" dirty="0">
              <a:solidFill>
                <a:srgbClr val="002060"/>
              </a:solidFill>
            </a:endParaRPr>
          </a:p>
          <a:p>
            <a:pPr algn="just">
              <a:lnSpc>
                <a:spcPct val="80000"/>
              </a:lnSpc>
              <a:spcBef>
                <a:spcPts val="1200"/>
              </a:spcBef>
              <a:buFont typeface="Wingdings" panose="05000000000000000000" pitchFamily="2" charset="2"/>
              <a:buChar char="Ø"/>
            </a:pPr>
            <a:r>
              <a:rPr lang="fr-FR" sz="1800" dirty="0" smtClean="0">
                <a:solidFill>
                  <a:srgbClr val="002060"/>
                </a:solidFill>
              </a:rPr>
              <a:t>To </a:t>
            </a:r>
            <a:r>
              <a:rPr lang="fr-FR" sz="1800" dirty="0" err="1" smtClean="0">
                <a:solidFill>
                  <a:srgbClr val="002060"/>
                </a:solidFill>
              </a:rPr>
              <a:t>reduce</a:t>
            </a:r>
            <a:r>
              <a:rPr lang="fr-FR" sz="1800" dirty="0" smtClean="0">
                <a:solidFill>
                  <a:srgbClr val="002060"/>
                </a:solidFill>
              </a:rPr>
              <a:t> </a:t>
            </a:r>
            <a:r>
              <a:rPr lang="fr-FR" sz="1800" dirty="0" err="1" smtClean="0">
                <a:solidFill>
                  <a:srgbClr val="002060"/>
                </a:solidFill>
              </a:rPr>
              <a:t>efficiently</a:t>
            </a:r>
            <a:r>
              <a:rPr lang="fr-FR" sz="1800" dirty="0" smtClean="0">
                <a:solidFill>
                  <a:srgbClr val="002060"/>
                </a:solidFill>
              </a:rPr>
              <a:t> the </a:t>
            </a:r>
            <a:r>
              <a:rPr lang="fr-FR" sz="1800" dirty="0" err="1" smtClean="0">
                <a:solidFill>
                  <a:srgbClr val="002060"/>
                </a:solidFill>
              </a:rPr>
              <a:t>growth</a:t>
            </a:r>
            <a:r>
              <a:rPr lang="fr-FR" sz="1800" dirty="0" smtClean="0">
                <a:solidFill>
                  <a:srgbClr val="002060"/>
                </a:solidFill>
              </a:rPr>
              <a:t> of </a:t>
            </a:r>
            <a:r>
              <a:rPr lang="fr-FR" sz="1800" dirty="0" err="1" smtClean="0">
                <a:solidFill>
                  <a:srgbClr val="002060"/>
                </a:solidFill>
              </a:rPr>
              <a:t>germs</a:t>
            </a:r>
            <a:r>
              <a:rPr lang="fr-FR" sz="1800" dirty="0" smtClean="0">
                <a:solidFill>
                  <a:srgbClr val="002060"/>
                </a:solidFill>
              </a:rPr>
              <a:t> on hands, friction </a:t>
            </a:r>
            <a:r>
              <a:rPr lang="fr-FR" sz="1800" dirty="0" err="1" smtClean="0">
                <a:solidFill>
                  <a:srgbClr val="002060"/>
                </a:solidFill>
              </a:rPr>
              <a:t>should</a:t>
            </a:r>
            <a:r>
              <a:rPr lang="fr-FR" sz="1800" dirty="0" smtClean="0">
                <a:solidFill>
                  <a:srgbClr val="002060"/>
                </a:solidFill>
              </a:rPr>
              <a:t> </a:t>
            </a:r>
            <a:r>
              <a:rPr lang="fr-FR" sz="1800" dirty="0" err="1" smtClean="0">
                <a:solidFill>
                  <a:srgbClr val="002060"/>
                </a:solidFill>
              </a:rPr>
              <a:t>follow</a:t>
            </a:r>
            <a:r>
              <a:rPr lang="fr-FR" sz="1800" dirty="0" smtClean="0">
                <a:solidFill>
                  <a:srgbClr val="002060"/>
                </a:solidFill>
              </a:rPr>
              <a:t> all the </a:t>
            </a:r>
            <a:r>
              <a:rPr lang="fr-FR" sz="1800" dirty="0" err="1" smtClean="0">
                <a:solidFill>
                  <a:srgbClr val="002060"/>
                </a:solidFill>
              </a:rPr>
              <a:t>steps</a:t>
            </a:r>
            <a:r>
              <a:rPr lang="fr-FR" sz="1800" dirty="0" smtClean="0">
                <a:solidFill>
                  <a:srgbClr val="002060"/>
                </a:solidFill>
              </a:rPr>
              <a:t> as </a:t>
            </a:r>
            <a:r>
              <a:rPr lang="fr-FR" sz="1800" dirty="0" err="1" smtClean="0">
                <a:solidFill>
                  <a:srgbClr val="002060"/>
                </a:solidFill>
              </a:rPr>
              <a:t>illustrated</a:t>
            </a:r>
            <a:r>
              <a:rPr lang="fr-FR" sz="1800" dirty="0" smtClean="0">
                <a:solidFill>
                  <a:srgbClr val="002060"/>
                </a:solidFill>
              </a:rPr>
              <a:t>.</a:t>
            </a:r>
            <a:endParaRPr lang="fr-FR" sz="1800" dirty="0">
              <a:solidFill>
                <a:srgbClr val="002060"/>
              </a:solidFill>
            </a:endParaRPr>
          </a:p>
          <a:p>
            <a:pPr>
              <a:lnSpc>
                <a:spcPct val="80000"/>
              </a:lnSpc>
              <a:spcBef>
                <a:spcPts val="2400"/>
              </a:spcBef>
              <a:buFont typeface="Wingdings" panose="05000000000000000000" pitchFamily="2" charset="2"/>
              <a:buChar char="Ø"/>
            </a:pPr>
            <a:r>
              <a:rPr lang="fr-FR" sz="1800" dirty="0" smtClean="0">
                <a:solidFill>
                  <a:srgbClr val="002060"/>
                </a:solidFill>
              </a:rPr>
              <a:t>This </a:t>
            </a:r>
            <a:r>
              <a:rPr lang="fr-FR" sz="1800" dirty="0" err="1" smtClean="0">
                <a:solidFill>
                  <a:srgbClr val="002060"/>
                </a:solidFill>
              </a:rPr>
              <a:t>takes</a:t>
            </a:r>
            <a:r>
              <a:rPr lang="fr-FR" sz="1800" dirty="0" smtClean="0">
                <a:solidFill>
                  <a:srgbClr val="002060"/>
                </a:solidFill>
              </a:rPr>
              <a:t> 20–30 seconds </a:t>
            </a:r>
            <a:r>
              <a:rPr lang="fr-FR" sz="1800" dirty="0" err="1" smtClean="0">
                <a:solidFill>
                  <a:srgbClr val="002060"/>
                </a:solidFill>
              </a:rPr>
              <a:t>only</a:t>
            </a:r>
            <a:r>
              <a:rPr lang="fr-FR" sz="1800" dirty="0" smtClean="0">
                <a:solidFill>
                  <a:srgbClr val="002060"/>
                </a:solidFill>
              </a:rPr>
              <a:t>!</a:t>
            </a:r>
            <a:endParaRPr lang="fr-FR" sz="1800" dirty="0">
              <a:solidFill>
                <a:srgbClr val="002060"/>
              </a:solidFill>
            </a:endParaRPr>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5582576" cy="60007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701252790"/>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64129" y="19472"/>
            <a:ext cx="7749237" cy="1077218"/>
          </a:xfrm>
          <a:prstGeom prst="rect">
            <a:avLst/>
          </a:prstGeom>
          <a:noFill/>
        </p:spPr>
        <p:txBody>
          <a:bodyPr wrap="square" rtlCol="0">
            <a:spAutoFit/>
          </a:bodyPr>
          <a:lstStyle/>
          <a:p>
            <a:pPr algn="ctr"/>
            <a:r>
              <a:rPr lang="en-US" altLang="en-US" sz="3200" b="1" dirty="0">
                <a:solidFill>
                  <a:srgbClr val="002060"/>
                </a:solidFill>
                <a:effectLst>
                  <a:outerShdw blurRad="38100" dist="38100" dir="2700000" algn="tl">
                    <a:srgbClr val="000000">
                      <a:alpha val="43137"/>
                    </a:srgbClr>
                  </a:outerShdw>
                </a:effectLst>
                <a:ea typeface="Verdana" pitchFamily="34" charset="0"/>
                <a:cs typeface="Verdana" pitchFamily="34" charset="0"/>
              </a:rPr>
              <a:t>Standard precautions- at all times, for all patients</a:t>
            </a:r>
          </a:p>
        </p:txBody>
      </p:sp>
      <p:sp>
        <p:nvSpPr>
          <p:cNvPr id="4" name="TextBox 3"/>
          <p:cNvSpPr txBox="1"/>
          <p:nvPr/>
        </p:nvSpPr>
        <p:spPr>
          <a:xfrm>
            <a:off x="251520" y="1945863"/>
            <a:ext cx="6409333" cy="4278094"/>
          </a:xfrm>
          <a:prstGeom prst="rect">
            <a:avLst/>
          </a:prstGeom>
          <a:noFill/>
        </p:spPr>
        <p:txBody>
          <a:bodyPr wrap="square" rtlCol="0">
            <a:spAutoFit/>
          </a:bodyPr>
          <a:lstStyle/>
          <a:p>
            <a:pPr algn="just"/>
            <a:r>
              <a:rPr lang="en-US" b="1" dirty="0" smtClean="0"/>
              <a:t>Educate all staff, health workers, patients, and hospital visitors</a:t>
            </a:r>
            <a:r>
              <a:rPr lang="en-US" dirty="0" smtClean="0"/>
              <a:t>:</a:t>
            </a:r>
          </a:p>
          <a:p>
            <a:pPr algn="just"/>
            <a:endParaRPr lang="en-US" sz="1000" dirty="0" smtClean="0"/>
          </a:p>
          <a:p>
            <a:pPr marL="285750" indent="-285750" algn="just">
              <a:buFont typeface="Arial" panose="020B0604020202020204" pitchFamily="34" charset="0"/>
              <a:buChar char="•"/>
            </a:pPr>
            <a:r>
              <a:rPr lang="en-US" dirty="0" smtClean="0"/>
              <a:t>Cover mouth and nose when coughing or sneezing.</a:t>
            </a:r>
          </a:p>
          <a:p>
            <a:pPr marL="285750" indent="-285750" algn="just">
              <a:spcBef>
                <a:spcPts val="1200"/>
              </a:spcBef>
              <a:buFont typeface="Arial" panose="020B0604020202020204" pitchFamily="34" charset="0"/>
              <a:buChar char="•"/>
            </a:pPr>
            <a:r>
              <a:rPr lang="en-US" dirty="0" smtClean="0"/>
              <a:t>Hand hygiene after contact with respiratory secretions. </a:t>
            </a:r>
          </a:p>
          <a:p>
            <a:pPr marL="742950" lvl="1" indent="-285750" algn="just">
              <a:spcBef>
                <a:spcPts val="600"/>
              </a:spcBef>
              <a:buFont typeface="Wingdings" panose="05000000000000000000" pitchFamily="2" charset="2"/>
              <a:buChar char="ü"/>
            </a:pPr>
            <a:r>
              <a:rPr lang="en-US" dirty="0" smtClean="0"/>
              <a:t>Have single-use tissues available in the waiting area or provide a medical mask. Dispose of tissues in no-touch receptacles. Then wash hands.</a:t>
            </a:r>
          </a:p>
          <a:p>
            <a:pPr marL="742950" lvl="1" indent="-285750" algn="just">
              <a:spcBef>
                <a:spcPts val="600"/>
              </a:spcBef>
              <a:buFont typeface="Wingdings" panose="05000000000000000000" pitchFamily="2" charset="2"/>
              <a:buChar char="ü"/>
            </a:pPr>
            <a:r>
              <a:rPr lang="en-US" dirty="0" smtClean="0"/>
              <a:t>When tissues, cloths, or face masks are not available, instruct all staff, health workers, patients, and visitors, to lift their arm up and cover their nose and mouth with the inner surface of the arm or forearm when they cough or sneeze.</a:t>
            </a:r>
          </a:p>
          <a:p>
            <a:pPr marL="285750" indent="-285750" algn="just"/>
            <a:r>
              <a:rPr lang="en-US" dirty="0" smtClean="0"/>
              <a:t>. </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07686" y="1752600"/>
            <a:ext cx="1912786" cy="3924640"/>
          </a:xfrm>
          <a:prstGeom prst="rect">
            <a:avLst/>
          </a:prstGeom>
          <a:ln>
            <a:noFill/>
          </a:ln>
          <a:effectLst>
            <a:outerShdw blurRad="292100" dist="139700" dir="2700000" algn="tl" rotWithShape="0">
              <a:srgbClr val="333333">
                <a:alpha val="65000"/>
              </a:srgbClr>
            </a:outerShdw>
          </a:effectLst>
        </p:spPr>
      </p:pic>
      <p:sp>
        <p:nvSpPr>
          <p:cNvPr id="7" name="Rectangle 4"/>
          <p:cNvSpPr txBox="1">
            <a:spLocks noChangeArrowheads="1"/>
          </p:cNvSpPr>
          <p:nvPr/>
        </p:nvSpPr>
        <p:spPr>
          <a:xfrm>
            <a:off x="27525" y="1124744"/>
            <a:ext cx="6048672" cy="707886"/>
          </a:xfrm>
          <a:prstGeom prst="rect">
            <a:avLst/>
          </a:prstGeom>
          <a:noFill/>
        </p:spPr>
        <p:txBody>
          <a:bodyPr wrap="square">
            <a:spAutoFit/>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pPr algn="l"/>
            <a:r>
              <a:rPr lang="en-US" sz="4000" b="1" kern="0" dirty="0" smtClean="0">
                <a:solidFill>
                  <a:srgbClr val="002060"/>
                </a:solidFill>
                <a:latin typeface="+mn-lt"/>
              </a:rPr>
              <a:t> </a:t>
            </a:r>
            <a:r>
              <a:rPr lang="fr-FR" altLang="en-US" sz="2800" b="1" kern="0" dirty="0" err="1" smtClean="0">
                <a:solidFill>
                  <a:srgbClr val="FF0000"/>
                </a:solidFill>
                <a:effectLst>
                  <a:outerShdw blurRad="38100" dist="38100" dir="2700000" algn="tl">
                    <a:srgbClr val="000000">
                      <a:alpha val="43137"/>
                    </a:srgbClr>
                  </a:outerShdw>
                </a:effectLst>
                <a:latin typeface="+mn-lt"/>
                <a:ea typeface="Verdana" pitchFamily="34" charset="0"/>
                <a:cs typeface="Verdana" pitchFamily="34" charset="0"/>
              </a:rPr>
              <a:t>Respiratory</a:t>
            </a:r>
            <a:r>
              <a:rPr lang="fr-FR" altLang="en-US" sz="2800" b="1" kern="0" dirty="0" smtClean="0">
                <a:solidFill>
                  <a:srgbClr val="FF0000"/>
                </a:solidFill>
                <a:effectLst>
                  <a:outerShdw blurRad="38100" dist="38100" dir="2700000" algn="tl">
                    <a:srgbClr val="000000">
                      <a:alpha val="43137"/>
                    </a:srgbClr>
                  </a:outerShdw>
                </a:effectLst>
                <a:latin typeface="+mn-lt"/>
                <a:ea typeface="Verdana" pitchFamily="34" charset="0"/>
                <a:cs typeface="Verdana" pitchFamily="34" charset="0"/>
              </a:rPr>
              <a:t> Hygiene</a:t>
            </a:r>
            <a:endParaRPr lang="en-US" altLang="en-US" sz="2800" b="1" kern="0" dirty="0" smtClean="0">
              <a:solidFill>
                <a:srgbClr val="FF0000"/>
              </a:solidFill>
              <a:effectLst>
                <a:outerShdw blurRad="38100" dist="38100" dir="2700000" algn="tl">
                  <a:srgbClr val="000000">
                    <a:alpha val="43137"/>
                  </a:srgbClr>
                </a:outerShdw>
              </a:effectLst>
              <a:latin typeface="+mn-lt"/>
              <a:ea typeface="Verdana" pitchFamily="34" charset="0"/>
              <a:cs typeface="Verdana" pitchFamily="34" charset="0"/>
            </a:endParaRPr>
          </a:p>
        </p:txBody>
      </p:sp>
    </p:spTree>
    <p:extLst>
      <p:ext uri="{BB962C8B-B14F-4D97-AF65-F5344CB8AC3E}">
        <p14:creationId xmlns:p14="http://schemas.microsoft.com/office/powerpoint/2010/main" val="38514196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80921" y="2330003"/>
            <a:ext cx="7858180" cy="2539157"/>
          </a:xfrm>
          <a:prstGeom prst="rect">
            <a:avLst/>
          </a:prstGeom>
        </p:spPr>
        <p:txBody>
          <a:bodyPr wrap="square">
            <a:spAutoFit/>
          </a:bodyPr>
          <a:lstStyle/>
          <a:p>
            <a:pPr marL="285750" indent="-285750" algn="just">
              <a:buFont typeface="Arial" panose="020B0604020202020204" pitchFamily="34" charset="0"/>
              <a:buChar char="•"/>
            </a:pPr>
            <a:r>
              <a:rPr lang="en-US" sz="2400" dirty="0" smtClean="0">
                <a:latin typeface="Arial" panose="020B0604020202020204" pitchFamily="34" charset="0"/>
                <a:cs typeface="Arial" panose="020B0604020202020204" pitchFamily="34" charset="0"/>
              </a:rPr>
              <a:t>For persons with respiratory symptoms:</a:t>
            </a:r>
          </a:p>
          <a:p>
            <a:pPr marL="457200" indent="-457200" algn="just">
              <a:spcBef>
                <a:spcPts val="1800"/>
              </a:spcBef>
              <a:buAutoNum type="arabicParenBoth"/>
            </a:pPr>
            <a:r>
              <a:rPr lang="en-US" sz="2400" dirty="0" smtClean="0">
                <a:latin typeface="Arial" panose="020B0604020202020204" pitchFamily="34" charset="0"/>
                <a:cs typeface="Arial" panose="020B0604020202020204" pitchFamily="34" charset="0"/>
              </a:rPr>
              <a:t>Source control measures-cover their nose and mouth with a tissue or mask when coughing or sneezing;</a:t>
            </a:r>
          </a:p>
          <a:p>
            <a:pPr algn="just"/>
            <a:r>
              <a:rPr lang="en-US" sz="2400" dirty="0" smtClean="0">
                <a:latin typeface="Arial" panose="020B0604020202020204" pitchFamily="34" charset="0"/>
                <a:cs typeface="Arial" panose="020B0604020202020204" pitchFamily="34" charset="0"/>
              </a:rPr>
              <a:t> </a:t>
            </a:r>
          </a:p>
          <a:p>
            <a:pPr marL="457200" indent="-457200" algn="just"/>
            <a:r>
              <a:rPr lang="en-US" sz="2400" dirty="0" smtClean="0">
                <a:latin typeface="Arial" panose="020B0604020202020204" pitchFamily="34" charset="0"/>
                <a:cs typeface="Arial" panose="020B0604020202020204" pitchFamily="34" charset="0"/>
              </a:rPr>
              <a:t>(2) Spatial separation of at least one </a:t>
            </a:r>
            <a:r>
              <a:rPr lang="en-US" sz="2400" dirty="0" err="1" smtClean="0">
                <a:latin typeface="Arial" panose="020B0604020202020204" pitchFamily="34" charset="0"/>
                <a:cs typeface="Arial" panose="020B0604020202020204" pitchFamily="34" charset="0"/>
              </a:rPr>
              <a:t>metre</a:t>
            </a:r>
            <a:r>
              <a:rPr lang="en-US" sz="2400" dirty="0" smtClean="0">
                <a:latin typeface="Arial" panose="020B0604020202020204" pitchFamily="34" charset="0"/>
                <a:cs typeface="Arial" panose="020B0604020202020204" pitchFamily="34" charset="0"/>
              </a:rPr>
              <a:t> from persons with acute febrile respiratory symptoms</a:t>
            </a:r>
            <a:endParaRPr lang="en-US" sz="2400" dirty="0">
              <a:latin typeface="Arial" panose="020B0604020202020204" pitchFamily="34" charset="0"/>
              <a:cs typeface="Arial" panose="020B0604020202020204" pitchFamily="34" charset="0"/>
            </a:endParaRPr>
          </a:p>
        </p:txBody>
      </p:sp>
      <p:sp>
        <p:nvSpPr>
          <p:cNvPr id="4" name="TextBox 3"/>
          <p:cNvSpPr txBox="1"/>
          <p:nvPr/>
        </p:nvSpPr>
        <p:spPr>
          <a:xfrm>
            <a:off x="580921" y="-27384"/>
            <a:ext cx="7749237" cy="1077218"/>
          </a:xfrm>
          <a:prstGeom prst="rect">
            <a:avLst/>
          </a:prstGeom>
          <a:noFill/>
        </p:spPr>
        <p:txBody>
          <a:bodyPr wrap="square" rtlCol="0">
            <a:spAutoFit/>
          </a:bodyPr>
          <a:lstStyle/>
          <a:p>
            <a:pPr algn="ctr"/>
            <a:r>
              <a:rPr lang="en-US" altLang="en-US" sz="3200" b="1" dirty="0">
                <a:solidFill>
                  <a:srgbClr val="002060"/>
                </a:solidFill>
                <a:effectLst>
                  <a:outerShdw blurRad="38100" dist="38100" dir="2700000" algn="tl">
                    <a:srgbClr val="000000">
                      <a:alpha val="43137"/>
                    </a:srgbClr>
                  </a:outerShdw>
                </a:effectLst>
                <a:latin typeface="+mj-lt"/>
                <a:ea typeface="Verdana" pitchFamily="34" charset="0"/>
                <a:cs typeface="Verdana" pitchFamily="34" charset="0"/>
              </a:rPr>
              <a:t>Standard precautions- at all times, for all patients</a:t>
            </a:r>
          </a:p>
        </p:txBody>
      </p:sp>
      <p:sp>
        <p:nvSpPr>
          <p:cNvPr id="5" name="Rectangle 4"/>
          <p:cNvSpPr txBox="1">
            <a:spLocks noChangeArrowheads="1"/>
          </p:cNvSpPr>
          <p:nvPr/>
        </p:nvSpPr>
        <p:spPr>
          <a:xfrm>
            <a:off x="685502" y="1393899"/>
            <a:ext cx="6048672" cy="707886"/>
          </a:xfrm>
          <a:prstGeom prst="rect">
            <a:avLst/>
          </a:prstGeom>
          <a:noFill/>
        </p:spPr>
        <p:txBody>
          <a:bodyPr wrap="square">
            <a:spAutoFit/>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pPr algn="l"/>
            <a:r>
              <a:rPr lang="en-US" sz="4000" b="1" kern="0" dirty="0" smtClean="0">
                <a:solidFill>
                  <a:srgbClr val="002060"/>
                </a:solidFill>
                <a:latin typeface="+mn-lt"/>
              </a:rPr>
              <a:t> </a:t>
            </a:r>
            <a:r>
              <a:rPr lang="fr-FR" altLang="en-US" sz="2800" b="1" kern="0" dirty="0" err="1" smtClean="0">
                <a:solidFill>
                  <a:srgbClr val="FF0000"/>
                </a:solidFill>
                <a:effectLst>
                  <a:outerShdw blurRad="38100" dist="38100" dir="2700000" algn="tl">
                    <a:srgbClr val="000000">
                      <a:alpha val="43137"/>
                    </a:srgbClr>
                  </a:outerShdw>
                </a:effectLst>
                <a:latin typeface="+mn-lt"/>
                <a:ea typeface="Verdana" pitchFamily="34" charset="0"/>
                <a:cs typeface="Verdana" pitchFamily="34" charset="0"/>
              </a:rPr>
              <a:t>Respiratory</a:t>
            </a:r>
            <a:r>
              <a:rPr lang="fr-FR" altLang="en-US" sz="2800" b="1" kern="0" dirty="0" smtClean="0">
                <a:solidFill>
                  <a:srgbClr val="FF0000"/>
                </a:solidFill>
                <a:effectLst>
                  <a:outerShdw blurRad="38100" dist="38100" dir="2700000" algn="tl">
                    <a:srgbClr val="000000">
                      <a:alpha val="43137"/>
                    </a:srgbClr>
                  </a:outerShdw>
                </a:effectLst>
                <a:latin typeface="+mn-lt"/>
                <a:ea typeface="Verdana" pitchFamily="34" charset="0"/>
                <a:cs typeface="Verdana" pitchFamily="34" charset="0"/>
              </a:rPr>
              <a:t> Hygiene</a:t>
            </a:r>
            <a:endParaRPr lang="en-US" altLang="en-US" sz="2800" b="1" kern="0" dirty="0" smtClean="0">
              <a:solidFill>
                <a:srgbClr val="FF0000"/>
              </a:solidFill>
              <a:effectLst>
                <a:outerShdw blurRad="38100" dist="38100" dir="2700000" algn="tl">
                  <a:srgbClr val="000000">
                    <a:alpha val="43137"/>
                  </a:srgbClr>
                </a:outerShdw>
              </a:effectLst>
              <a:latin typeface="+mn-lt"/>
              <a:ea typeface="Verdana" pitchFamily="34" charset="0"/>
              <a:cs typeface="Verdana"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51520" y="-27384"/>
            <a:ext cx="8352928" cy="1077218"/>
          </a:xfrm>
          <a:prstGeom prst="rect">
            <a:avLst/>
          </a:prstGeom>
          <a:noFill/>
        </p:spPr>
        <p:txBody>
          <a:bodyPr wrap="square" rtlCol="0">
            <a:spAutoFit/>
          </a:bodyPr>
          <a:lstStyle/>
          <a:p>
            <a:pPr algn="ctr"/>
            <a:r>
              <a:rPr lang="en-US" altLang="en-US" sz="3200" b="1" dirty="0" smtClean="0">
                <a:solidFill>
                  <a:srgbClr val="002060"/>
                </a:solidFill>
                <a:effectLst>
                  <a:outerShdw blurRad="38100" dist="38100" dir="2700000" algn="tl">
                    <a:srgbClr val="000000">
                      <a:alpha val="43137"/>
                    </a:srgbClr>
                  </a:outerShdw>
                </a:effectLst>
                <a:latin typeface="+mj-lt"/>
                <a:ea typeface="Verdana" pitchFamily="34" charset="0"/>
                <a:cs typeface="Arial" panose="020B0604020202020204" pitchFamily="34" charset="0"/>
              </a:rPr>
              <a:t>Standard </a:t>
            </a:r>
            <a:r>
              <a:rPr lang="en-US" altLang="en-US" sz="3200" b="1" dirty="0">
                <a:solidFill>
                  <a:srgbClr val="002060"/>
                </a:solidFill>
                <a:effectLst>
                  <a:outerShdw blurRad="38100" dist="38100" dir="2700000" algn="tl">
                    <a:srgbClr val="000000">
                      <a:alpha val="43137"/>
                    </a:srgbClr>
                  </a:outerShdw>
                </a:effectLst>
                <a:latin typeface="+mj-lt"/>
                <a:ea typeface="Verdana" pitchFamily="34" charset="0"/>
                <a:cs typeface="Arial" panose="020B0604020202020204" pitchFamily="34" charset="0"/>
              </a:rPr>
              <a:t>precautions- at all times, for all patients</a:t>
            </a:r>
          </a:p>
        </p:txBody>
      </p:sp>
      <p:sp>
        <p:nvSpPr>
          <p:cNvPr id="4" name="TextBox 3"/>
          <p:cNvSpPr txBox="1"/>
          <p:nvPr/>
        </p:nvSpPr>
        <p:spPr>
          <a:xfrm>
            <a:off x="395536" y="1454581"/>
            <a:ext cx="6619337" cy="4370427"/>
          </a:xfrm>
          <a:prstGeom prst="rect">
            <a:avLst/>
          </a:prstGeom>
          <a:noFill/>
        </p:spPr>
        <p:txBody>
          <a:bodyPr wrap="square" rtlCol="0">
            <a:spAutoFit/>
          </a:bodyPr>
          <a:lstStyle/>
          <a:p>
            <a:pPr algn="just"/>
            <a:r>
              <a:rPr lang="en-US" sz="20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Prevention of injuries from needles and other sharp instruments</a:t>
            </a:r>
          </a:p>
          <a:p>
            <a:pPr algn="just"/>
            <a:endParaRPr lang="en-US" sz="2000" b="1" dirty="0" smtClean="0">
              <a:solidFill>
                <a:srgbClr val="002060"/>
              </a:solidFill>
              <a:latin typeface="Arial" panose="020B0604020202020204" pitchFamily="34" charset="0"/>
              <a:cs typeface="Arial" panose="020B0604020202020204" pitchFamily="34" charset="0"/>
            </a:endParaRPr>
          </a:p>
          <a:p>
            <a:pPr marL="285750" indent="-285750" algn="just">
              <a:buClr>
                <a:srgbClr val="C00000"/>
              </a:buClr>
              <a:buFont typeface="Wingdings" panose="05000000000000000000" pitchFamily="2" charset="2"/>
              <a:buChar char="ü"/>
            </a:pPr>
            <a:r>
              <a:rPr lang="en-US" dirty="0" smtClean="0">
                <a:solidFill>
                  <a:srgbClr val="002060"/>
                </a:solidFill>
                <a:latin typeface="Arial" panose="020B0604020202020204" pitchFamily="34" charset="0"/>
                <a:cs typeface="Arial" panose="020B0604020202020204" pitchFamily="34" charset="0"/>
              </a:rPr>
              <a:t>Use care when handling, using, cleaning, and disposing of needles, scalpels, and other sharps. </a:t>
            </a:r>
          </a:p>
          <a:p>
            <a:pPr marL="285750" indent="-285750" algn="just">
              <a:spcBef>
                <a:spcPts val="600"/>
              </a:spcBef>
              <a:buClr>
                <a:srgbClr val="C00000"/>
              </a:buClr>
              <a:buFont typeface="Wingdings" panose="05000000000000000000" pitchFamily="2" charset="2"/>
              <a:buChar char="ü"/>
            </a:pPr>
            <a:r>
              <a:rPr lang="en-US" dirty="0" smtClean="0">
                <a:solidFill>
                  <a:srgbClr val="002060"/>
                </a:solidFill>
                <a:latin typeface="Arial" panose="020B0604020202020204" pitchFamily="34" charset="0"/>
                <a:cs typeface="Arial" panose="020B0604020202020204" pitchFamily="34" charset="0"/>
              </a:rPr>
              <a:t>Do not bend, break, or otherwise manipulate used needles, scalpels, or other sharp instruments. </a:t>
            </a:r>
          </a:p>
          <a:p>
            <a:pPr marL="285750" indent="-285750" algn="just">
              <a:spcBef>
                <a:spcPts val="600"/>
              </a:spcBef>
              <a:buClr>
                <a:srgbClr val="C00000"/>
              </a:buClr>
              <a:buFont typeface="Wingdings" panose="05000000000000000000" pitchFamily="2" charset="2"/>
              <a:buChar char="ü"/>
            </a:pPr>
            <a:r>
              <a:rPr lang="en-US" dirty="0" smtClean="0">
                <a:solidFill>
                  <a:srgbClr val="002060"/>
                </a:solidFill>
                <a:latin typeface="Arial" panose="020B0604020202020204" pitchFamily="34" charset="0"/>
                <a:cs typeface="Arial" panose="020B0604020202020204" pitchFamily="34" charset="0"/>
              </a:rPr>
              <a:t>Do not recap needles. </a:t>
            </a:r>
          </a:p>
          <a:p>
            <a:pPr marL="285750" indent="-285750" algn="just">
              <a:spcBef>
                <a:spcPts val="600"/>
              </a:spcBef>
              <a:buClr>
                <a:srgbClr val="C00000"/>
              </a:buClr>
              <a:buFont typeface="Wingdings" panose="05000000000000000000" pitchFamily="2" charset="2"/>
              <a:buChar char="ü"/>
            </a:pPr>
            <a:r>
              <a:rPr lang="en-US" dirty="0" smtClean="0">
                <a:solidFill>
                  <a:srgbClr val="002060"/>
                </a:solidFill>
                <a:latin typeface="Arial" panose="020B0604020202020204" pitchFamily="34" charset="0"/>
                <a:cs typeface="Arial" panose="020B0604020202020204" pitchFamily="34" charset="0"/>
              </a:rPr>
              <a:t>Keep a sharps container nearby when giving injections. Discard single-use needles and syringes immediately after use and directly into the sharps container, without recapping and without passing to another person.</a:t>
            </a:r>
          </a:p>
          <a:p>
            <a:pPr marL="285750" indent="-285750" algn="just">
              <a:spcBef>
                <a:spcPts val="600"/>
              </a:spcBef>
              <a:buClr>
                <a:srgbClr val="C00000"/>
              </a:buClr>
              <a:buFont typeface="Wingdings" panose="05000000000000000000" pitchFamily="2" charset="2"/>
              <a:buChar char="ü"/>
            </a:pPr>
            <a:r>
              <a:rPr lang="en-US" dirty="0" smtClean="0">
                <a:solidFill>
                  <a:srgbClr val="002060"/>
                </a:solidFill>
                <a:latin typeface="Arial" panose="020B0604020202020204" pitchFamily="34" charset="0"/>
                <a:cs typeface="Arial" panose="020B0604020202020204" pitchFamily="34" charset="0"/>
              </a:rPr>
              <a:t>Close, seal, and send sharps containers for incineration before they are completely full. </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92280" y="1828800"/>
            <a:ext cx="1996613" cy="233192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9211651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BESTPR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1524000"/>
            <a:ext cx="3328987" cy="3230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3" descr="BESTPRA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1447800"/>
            <a:ext cx="3505200" cy="3306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498448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52400" y="609600"/>
            <a:ext cx="8839200" cy="2209800"/>
          </a:xfrm>
        </p:spPr>
        <p:txBody>
          <a:bodyPr/>
          <a:lstStyle/>
          <a:p>
            <a:pPr eaLnBrk="1" hangingPunct="1"/>
            <a:r>
              <a:rPr lang="pt-BR" sz="3600" smtClean="0">
                <a:cs typeface="Times New Roman" pitchFamily="18" charset="0"/>
              </a:rPr>
              <a:t/>
            </a:r>
            <a:br>
              <a:rPr lang="pt-BR" sz="3600" smtClean="0">
                <a:cs typeface="Times New Roman" pitchFamily="18" charset="0"/>
              </a:rPr>
            </a:br>
            <a:endParaRPr lang="pt-PT" sz="3600" smtClean="0">
              <a:cs typeface="Times New Roman" pitchFamily="18" charset="0"/>
            </a:endParaRPr>
          </a:p>
        </p:txBody>
      </p:sp>
      <p:grpSp>
        <p:nvGrpSpPr>
          <p:cNvPr id="16387" name="Group 3"/>
          <p:cNvGrpSpPr>
            <a:grpSpLocks/>
          </p:cNvGrpSpPr>
          <p:nvPr/>
        </p:nvGrpSpPr>
        <p:grpSpPr bwMode="auto">
          <a:xfrm>
            <a:off x="228600" y="2060575"/>
            <a:ext cx="8610600" cy="2667000"/>
            <a:chOff x="5023" y="5385"/>
            <a:chExt cx="2345" cy="663"/>
          </a:xfrm>
        </p:grpSpPr>
        <p:pic>
          <p:nvPicPr>
            <p:cNvPr id="16391" name="Picture 4" descr="NewPicto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3" y="5385"/>
              <a:ext cx="648" cy="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2" name="Picture 5" descr="BESTPR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80" y="5400"/>
              <a:ext cx="648" cy="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3" name="Picture 6" descr="BESTPR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20" y="5400"/>
              <a:ext cx="648" cy="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5146" y="6332161"/>
            <a:ext cx="1903429" cy="481215"/>
          </a:xfrm>
          <a:prstGeom prst="rect">
            <a:avLst/>
          </a:prstGeom>
        </p:spPr>
      </p:pic>
    </p:spTree>
    <p:extLst>
      <p:ext uri="{BB962C8B-B14F-4D97-AF65-F5344CB8AC3E}">
        <p14:creationId xmlns:p14="http://schemas.microsoft.com/office/powerpoint/2010/main" val="15937373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15526" y="1285860"/>
            <a:ext cx="6858000" cy="4693593"/>
          </a:xfrm>
          <a:prstGeom prst="rect">
            <a:avLst/>
          </a:prstGeom>
          <a:noFill/>
        </p:spPr>
        <p:txBody>
          <a:bodyPr wrap="square" rtlCol="0">
            <a:spAutoFit/>
          </a:bodyPr>
          <a:lstStyle/>
          <a:p>
            <a:r>
              <a:rPr lang="en-US" sz="2400" b="1" dirty="0" smtClean="0">
                <a:solidFill>
                  <a:srgbClr val="FF0000"/>
                </a:solidFill>
                <a:effectLst>
                  <a:outerShdw blurRad="38100" dist="38100" dir="2700000" algn="tl">
                    <a:srgbClr val="000000">
                      <a:alpha val="43137"/>
                    </a:srgbClr>
                  </a:outerShdw>
                </a:effectLst>
              </a:rPr>
              <a:t>Safe waste disposal</a:t>
            </a:r>
          </a:p>
          <a:p>
            <a:endParaRPr lang="en-US" sz="2000" b="1" dirty="0" smtClean="0">
              <a:solidFill>
                <a:srgbClr val="002060"/>
              </a:solidFill>
            </a:endParaRPr>
          </a:p>
          <a:p>
            <a:pPr marL="342900" indent="-342900">
              <a:buClr>
                <a:srgbClr val="C00000"/>
              </a:buClr>
              <a:buFont typeface="Wingdings" panose="05000000000000000000" pitchFamily="2" charset="2"/>
              <a:buChar char="Ø"/>
            </a:pPr>
            <a:r>
              <a:rPr lang="en-US" sz="2000" dirty="0" smtClean="0">
                <a:solidFill>
                  <a:srgbClr val="002060"/>
                </a:solidFill>
              </a:rPr>
              <a:t>Ensure safe waste management. </a:t>
            </a:r>
          </a:p>
          <a:p>
            <a:pPr marL="342900" indent="-342900">
              <a:spcBef>
                <a:spcPts val="600"/>
              </a:spcBef>
              <a:buClr>
                <a:srgbClr val="C00000"/>
              </a:buClr>
              <a:buFont typeface="Wingdings" panose="05000000000000000000" pitchFamily="2" charset="2"/>
              <a:buChar char="Ø"/>
            </a:pPr>
            <a:r>
              <a:rPr lang="en-US" sz="2000" dirty="0" smtClean="0">
                <a:solidFill>
                  <a:srgbClr val="002060"/>
                </a:solidFill>
              </a:rPr>
              <a:t>Treat waste contaminated with blood, body fluids, secretions, and excretions, and human tissue and laboratory waste directly associated with specimen, as clinical waste.</a:t>
            </a:r>
          </a:p>
          <a:p>
            <a:pPr marL="342900" indent="-342900">
              <a:spcBef>
                <a:spcPts val="600"/>
              </a:spcBef>
              <a:buClr>
                <a:srgbClr val="C00000"/>
              </a:buClr>
              <a:buFont typeface="Wingdings" panose="05000000000000000000" pitchFamily="2" charset="2"/>
              <a:buChar char="Ø"/>
            </a:pPr>
            <a:r>
              <a:rPr lang="en-US" sz="2000" dirty="0" smtClean="0">
                <a:solidFill>
                  <a:srgbClr val="002060"/>
                </a:solidFill>
              </a:rPr>
              <a:t>Segregate at the point of generation the 4 categories of waste:</a:t>
            </a:r>
          </a:p>
          <a:p>
            <a:pPr marL="800100" lvl="1" indent="-342900">
              <a:buClr>
                <a:srgbClr val="C00000"/>
              </a:buClr>
              <a:buFont typeface="Arial" panose="020B0604020202020204" pitchFamily="34" charset="0"/>
              <a:buChar char="•"/>
            </a:pPr>
            <a:r>
              <a:rPr lang="en-US" sz="2000" dirty="0" smtClean="0">
                <a:solidFill>
                  <a:srgbClr val="002060"/>
                </a:solidFill>
              </a:rPr>
              <a:t>sharps</a:t>
            </a:r>
          </a:p>
          <a:p>
            <a:pPr marL="800100" lvl="1" indent="-342900">
              <a:buClr>
                <a:srgbClr val="C00000"/>
              </a:buClr>
              <a:buFont typeface="Arial" panose="020B0604020202020204" pitchFamily="34" charset="0"/>
              <a:buChar char="•"/>
            </a:pPr>
            <a:r>
              <a:rPr lang="en-US" sz="2000" dirty="0" smtClean="0">
                <a:solidFill>
                  <a:srgbClr val="002060"/>
                </a:solidFill>
              </a:rPr>
              <a:t>non-sharps infectious waste</a:t>
            </a:r>
          </a:p>
          <a:p>
            <a:pPr marL="800100" lvl="1" indent="-342900">
              <a:buClr>
                <a:srgbClr val="C00000"/>
              </a:buClr>
              <a:buFont typeface="Arial" panose="020B0604020202020204" pitchFamily="34" charset="0"/>
              <a:buChar char="•"/>
            </a:pPr>
            <a:r>
              <a:rPr lang="en-US" sz="2000" dirty="0" smtClean="0">
                <a:solidFill>
                  <a:srgbClr val="002060"/>
                </a:solidFill>
              </a:rPr>
              <a:t>non-sharp non-infectious waste</a:t>
            </a:r>
          </a:p>
          <a:p>
            <a:pPr marL="800100" lvl="1" indent="-342900">
              <a:buClr>
                <a:srgbClr val="C00000"/>
              </a:buClr>
              <a:buFont typeface="Arial" panose="020B0604020202020204" pitchFamily="34" charset="0"/>
              <a:buChar char="•"/>
            </a:pPr>
            <a:r>
              <a:rPr lang="en-US" sz="2000" dirty="0" smtClean="0">
                <a:solidFill>
                  <a:srgbClr val="002060"/>
                </a:solidFill>
              </a:rPr>
              <a:t>hazardous waste</a:t>
            </a:r>
          </a:p>
          <a:p>
            <a:pPr marL="342900" indent="-342900">
              <a:spcBef>
                <a:spcPts val="600"/>
              </a:spcBef>
              <a:buClr>
                <a:srgbClr val="C00000"/>
              </a:buClr>
              <a:buFont typeface="Wingdings" panose="05000000000000000000" pitchFamily="2" charset="2"/>
              <a:buChar char="Ø"/>
            </a:pPr>
            <a:r>
              <a:rPr lang="en-US" sz="2000" dirty="0" smtClean="0">
                <a:solidFill>
                  <a:srgbClr val="002060"/>
                </a:solidFill>
              </a:rPr>
              <a:t>Discard single use items properly. </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14315" y="4077072"/>
            <a:ext cx="1661304" cy="1790855"/>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251520" y="-27384"/>
            <a:ext cx="8352928" cy="1077218"/>
          </a:xfrm>
          <a:prstGeom prst="rect">
            <a:avLst/>
          </a:prstGeom>
          <a:noFill/>
        </p:spPr>
        <p:txBody>
          <a:bodyPr wrap="square" rtlCol="0">
            <a:spAutoFit/>
          </a:bodyPr>
          <a:lstStyle/>
          <a:p>
            <a:pPr algn="ctr"/>
            <a:r>
              <a:rPr lang="en-US" altLang="en-US" sz="3200" b="1" dirty="0" smtClean="0">
                <a:solidFill>
                  <a:srgbClr val="002060"/>
                </a:solidFill>
                <a:effectLst>
                  <a:outerShdw blurRad="38100" dist="38100" dir="2700000" algn="tl">
                    <a:srgbClr val="000000">
                      <a:alpha val="43137"/>
                    </a:srgbClr>
                  </a:outerShdw>
                </a:effectLst>
                <a:latin typeface="+mj-lt"/>
                <a:ea typeface="Verdana" pitchFamily="34" charset="0"/>
                <a:cs typeface="Arial" panose="020B0604020202020204" pitchFamily="34" charset="0"/>
              </a:rPr>
              <a:t>Standard </a:t>
            </a:r>
            <a:r>
              <a:rPr lang="en-US" altLang="en-US" sz="3200" b="1" dirty="0">
                <a:solidFill>
                  <a:srgbClr val="002060"/>
                </a:solidFill>
                <a:effectLst>
                  <a:outerShdw blurRad="38100" dist="38100" dir="2700000" algn="tl">
                    <a:srgbClr val="000000">
                      <a:alpha val="43137"/>
                    </a:srgbClr>
                  </a:outerShdw>
                </a:effectLst>
                <a:latin typeface="+mj-lt"/>
                <a:ea typeface="Verdana" pitchFamily="34" charset="0"/>
                <a:cs typeface="Arial" panose="020B0604020202020204" pitchFamily="34" charset="0"/>
              </a:rPr>
              <a:t>precautions- at all times, for all patients</a:t>
            </a:r>
          </a:p>
        </p:txBody>
      </p:sp>
    </p:spTree>
    <p:extLst>
      <p:ext uri="{BB962C8B-B14F-4D97-AF65-F5344CB8AC3E}">
        <p14:creationId xmlns:p14="http://schemas.microsoft.com/office/powerpoint/2010/main" val="37686140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 y="285728"/>
            <a:ext cx="9144000" cy="584775"/>
          </a:xfrm>
          <a:prstGeom prst="rect">
            <a:avLst/>
          </a:prstGeom>
          <a:noFill/>
        </p:spPr>
        <p:txBody>
          <a:bodyPr wrap="square" rtlCol="0">
            <a:spAutoFit/>
          </a:bodyPr>
          <a:lstStyle/>
          <a:p>
            <a:pPr algn="ctr"/>
            <a:r>
              <a:rPr lang="en-US" altLang="en-US" sz="3200" b="1" dirty="0" smtClean="0">
                <a:solidFill>
                  <a:srgbClr val="002060"/>
                </a:solidFill>
                <a:effectLst>
                  <a:outerShdw blurRad="38100" dist="38100" dir="2700000" algn="tl">
                    <a:srgbClr val="000000">
                      <a:alpha val="43137"/>
                    </a:srgbClr>
                  </a:outerShdw>
                </a:effectLst>
                <a:ea typeface="Verdana" pitchFamily="34" charset="0"/>
                <a:cs typeface="Verdana" pitchFamily="34" charset="0"/>
              </a:rPr>
              <a:t>In treatment center</a:t>
            </a:r>
            <a:r>
              <a:rPr lang="en-US" sz="3200" b="1" dirty="0" smtClean="0">
                <a:solidFill>
                  <a:srgbClr val="002060"/>
                </a:solidFill>
                <a:effectLst>
                  <a:outerShdw blurRad="38100" dist="38100" dir="2700000" algn="tl">
                    <a:srgbClr val="000000">
                      <a:alpha val="43137"/>
                    </a:srgbClr>
                  </a:outerShdw>
                </a:effectLst>
              </a:rPr>
              <a:t> </a:t>
            </a:r>
            <a:endParaRPr lang="en-US" sz="3200" b="1" dirty="0">
              <a:solidFill>
                <a:srgbClr val="002060"/>
              </a:solidFill>
              <a:effectLst>
                <a:outerShdw blurRad="38100" dist="38100" dir="2700000" algn="tl">
                  <a:srgbClr val="000000">
                    <a:alpha val="43137"/>
                  </a:srgbClr>
                </a:outerShdw>
              </a:effectLst>
            </a:endParaRPr>
          </a:p>
        </p:txBody>
      </p:sp>
      <p:grpSp>
        <p:nvGrpSpPr>
          <p:cNvPr id="5" name="Group 4"/>
          <p:cNvGrpSpPr/>
          <p:nvPr/>
        </p:nvGrpSpPr>
        <p:grpSpPr>
          <a:xfrm>
            <a:off x="449886" y="1268760"/>
            <a:ext cx="7866530" cy="3096344"/>
            <a:chOff x="449886" y="1268760"/>
            <a:chExt cx="7866530" cy="3096344"/>
          </a:xfrm>
        </p:grpSpPr>
        <p:pic>
          <p:nvPicPr>
            <p:cNvPr id="4" name="Picture 3"/>
            <p:cNvPicPr>
              <a:picLocks noChangeAspect="1"/>
            </p:cNvPicPr>
            <p:nvPr/>
          </p:nvPicPr>
          <p:blipFill>
            <a:blip r:embed="rId2"/>
            <a:stretch>
              <a:fillRect/>
            </a:stretch>
          </p:blipFill>
          <p:spPr>
            <a:xfrm>
              <a:off x="449886" y="1612644"/>
              <a:ext cx="7866530" cy="2752460"/>
            </a:xfrm>
            <a:prstGeom prst="rect">
              <a:avLst/>
            </a:prstGeom>
          </p:spPr>
        </p:pic>
        <p:sp>
          <p:nvSpPr>
            <p:cNvPr id="3" name="Rectangle 2"/>
            <p:cNvSpPr/>
            <p:nvPr/>
          </p:nvSpPr>
          <p:spPr>
            <a:xfrm>
              <a:off x="3707904" y="1268760"/>
              <a:ext cx="792088" cy="5760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1177934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27384"/>
            <a:ext cx="9144000" cy="1077218"/>
          </a:xfrm>
          <a:prstGeom prst="rect">
            <a:avLst/>
          </a:prstGeom>
          <a:noFill/>
        </p:spPr>
        <p:txBody>
          <a:bodyPr wrap="square" rtlCol="0">
            <a:spAutoFit/>
          </a:bodyPr>
          <a:lstStyle/>
          <a:p>
            <a:pPr algn="ctr"/>
            <a:r>
              <a:rPr lang="en-US" altLang="en-US" sz="3200" b="1" dirty="0" smtClean="0">
                <a:solidFill>
                  <a:srgbClr val="002060"/>
                </a:solidFill>
                <a:effectLst>
                  <a:outerShdw blurRad="38100" dist="38100" dir="2700000" algn="tl">
                    <a:srgbClr val="000000">
                      <a:alpha val="43137"/>
                    </a:srgbClr>
                  </a:outerShdw>
                </a:effectLst>
                <a:ea typeface="Verdana" pitchFamily="34" charset="0"/>
                <a:cs typeface="Verdana" pitchFamily="34" charset="0"/>
              </a:rPr>
              <a:t>Standard </a:t>
            </a:r>
            <a:r>
              <a:rPr lang="en-US" altLang="en-US" sz="3200" b="1" dirty="0">
                <a:solidFill>
                  <a:srgbClr val="002060"/>
                </a:solidFill>
                <a:effectLst>
                  <a:outerShdw blurRad="38100" dist="38100" dir="2700000" algn="tl">
                    <a:srgbClr val="000000">
                      <a:alpha val="43137"/>
                    </a:srgbClr>
                  </a:outerShdw>
                </a:effectLst>
                <a:ea typeface="Verdana" pitchFamily="34" charset="0"/>
                <a:cs typeface="Verdana" pitchFamily="34" charset="0"/>
              </a:rPr>
              <a:t>precautions- at all times, for all patients</a:t>
            </a:r>
          </a:p>
        </p:txBody>
      </p:sp>
      <p:sp>
        <p:nvSpPr>
          <p:cNvPr id="4" name="TextBox 3"/>
          <p:cNvSpPr txBox="1"/>
          <p:nvPr/>
        </p:nvSpPr>
        <p:spPr>
          <a:xfrm>
            <a:off x="107504" y="1090876"/>
            <a:ext cx="7543800" cy="4985980"/>
          </a:xfrm>
          <a:prstGeom prst="rect">
            <a:avLst/>
          </a:prstGeom>
          <a:noFill/>
        </p:spPr>
        <p:txBody>
          <a:bodyPr wrap="square" rtlCol="0">
            <a:spAutoFit/>
          </a:bodyPr>
          <a:lstStyle/>
          <a:p>
            <a:pPr algn="just"/>
            <a:r>
              <a:rPr lang="en-US" sz="2000" b="1" dirty="0" smtClean="0">
                <a:solidFill>
                  <a:srgbClr val="FF0000"/>
                </a:solidFill>
                <a:effectLst>
                  <a:outerShdw blurRad="38100" dist="38100" dir="2700000" algn="tl">
                    <a:srgbClr val="000000">
                      <a:alpha val="43137"/>
                    </a:srgbClr>
                  </a:outerShdw>
                </a:effectLst>
              </a:rPr>
              <a:t>Cleaning and disinfection of the environment</a:t>
            </a:r>
          </a:p>
          <a:p>
            <a:pPr algn="just">
              <a:spcBef>
                <a:spcPts val="1200"/>
              </a:spcBef>
            </a:pPr>
            <a:r>
              <a:rPr lang="en-US" dirty="0" smtClean="0">
                <a:solidFill>
                  <a:srgbClr val="002060"/>
                </a:solidFill>
              </a:rPr>
              <a:t>Use adequate procedures for the routine cleaning and disinfection of environmental and other frequently touched surfaces. </a:t>
            </a:r>
          </a:p>
          <a:p>
            <a:pPr algn="just"/>
            <a:r>
              <a:rPr lang="en-US" dirty="0" smtClean="0">
                <a:solidFill>
                  <a:srgbClr val="002060"/>
                </a:solidFill>
              </a:rPr>
              <a:t>In treatment center, cleaners should wear PPE including gum boots and use chlorine solution.</a:t>
            </a:r>
          </a:p>
          <a:p>
            <a:pPr marL="285750" indent="-285750" algn="just">
              <a:spcBef>
                <a:spcPts val="600"/>
              </a:spcBef>
              <a:buClr>
                <a:srgbClr val="C00000"/>
              </a:buClr>
              <a:buFont typeface="Wingdings" panose="05000000000000000000" pitchFamily="2" charset="2"/>
              <a:buChar char="Ø"/>
            </a:pPr>
            <a:r>
              <a:rPr lang="en-US" dirty="0" smtClean="0">
                <a:solidFill>
                  <a:srgbClr val="002060"/>
                </a:solidFill>
              </a:rPr>
              <a:t>Floors and horizontal work surfaces should be cleaned at least once a day. </a:t>
            </a:r>
          </a:p>
          <a:p>
            <a:pPr marL="285750" indent="-285750" algn="just">
              <a:spcBef>
                <a:spcPts val="600"/>
              </a:spcBef>
              <a:buClr>
                <a:srgbClr val="C00000"/>
              </a:buClr>
              <a:buFont typeface="Wingdings" panose="05000000000000000000" pitchFamily="2" charset="2"/>
              <a:buChar char="Ø"/>
            </a:pPr>
            <a:r>
              <a:rPr lang="en-US" dirty="0" smtClean="0">
                <a:solidFill>
                  <a:srgbClr val="002060"/>
                </a:solidFill>
              </a:rPr>
              <a:t>Cleaning should always be carried out from “clean” areas to “dirty” areas, in order to avoid contaminant transfer. </a:t>
            </a:r>
          </a:p>
          <a:p>
            <a:pPr marL="285750" indent="-285750" algn="just">
              <a:spcBef>
                <a:spcPts val="600"/>
              </a:spcBef>
              <a:buClr>
                <a:srgbClr val="C00000"/>
              </a:buClr>
              <a:buFont typeface="Wingdings" panose="05000000000000000000" pitchFamily="2" charset="2"/>
              <a:buChar char="Ø"/>
            </a:pPr>
            <a:r>
              <a:rPr lang="en-US" dirty="0" smtClean="0">
                <a:solidFill>
                  <a:srgbClr val="002060"/>
                </a:solidFill>
              </a:rPr>
              <a:t>Dry sweeping with a broom should never be done. </a:t>
            </a:r>
          </a:p>
          <a:p>
            <a:pPr marL="742950" lvl="1" indent="-285750">
              <a:spcBef>
                <a:spcPts val="600"/>
              </a:spcBef>
              <a:buClr>
                <a:srgbClr val="C00000"/>
              </a:buClr>
              <a:buFont typeface="Wingdings" panose="05000000000000000000" pitchFamily="2" charset="2"/>
              <a:buChar char="§"/>
            </a:pPr>
            <a:r>
              <a:rPr lang="en-US" sz="1600" dirty="0" smtClean="0">
                <a:solidFill>
                  <a:srgbClr val="002060"/>
                </a:solidFill>
              </a:rPr>
              <a:t>Rags with dust should not be shaken out and surfaces should not be cleaned with dry rags. Cleaning with a moistened cloth helps to avoid contaminating the air with air-borne particles;</a:t>
            </a:r>
          </a:p>
          <a:p>
            <a:pPr marL="742950" lvl="1" indent="-285750">
              <a:spcBef>
                <a:spcPts val="600"/>
              </a:spcBef>
              <a:buClr>
                <a:srgbClr val="C00000"/>
              </a:buClr>
              <a:buFont typeface="Wingdings" panose="05000000000000000000" pitchFamily="2" charset="2"/>
              <a:buChar char="§"/>
            </a:pPr>
            <a:r>
              <a:rPr lang="en-US" sz="1600" dirty="0" smtClean="0">
                <a:solidFill>
                  <a:srgbClr val="002060"/>
                </a:solidFill>
              </a:rPr>
              <a:t>Clean BEFORE you disinfect;</a:t>
            </a:r>
          </a:p>
          <a:p>
            <a:pPr marL="742950" lvl="1" indent="-285750">
              <a:spcBef>
                <a:spcPts val="600"/>
              </a:spcBef>
              <a:buClr>
                <a:srgbClr val="C00000"/>
              </a:buClr>
              <a:buFont typeface="Wingdings" panose="05000000000000000000" pitchFamily="2" charset="2"/>
              <a:buChar char="§"/>
            </a:pPr>
            <a:r>
              <a:rPr lang="en-US" sz="1600" dirty="0" smtClean="0">
                <a:solidFill>
                  <a:srgbClr val="002060"/>
                </a:solidFill>
              </a:rPr>
              <a:t>Change cleaning solutions and equipment frequently, as these items will get contaminated quickly (follow your hospital protocols). </a:t>
            </a:r>
            <a:endParaRPr lang="en-US" sz="1600" dirty="0">
              <a:solidFill>
                <a:srgbClr val="002060"/>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68344" y="2644072"/>
            <a:ext cx="1378694" cy="156985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2192378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62" name="AutoShape 2"/>
          <p:cNvSpPr>
            <a:spLocks noChangeArrowheads="1"/>
          </p:cNvSpPr>
          <p:nvPr/>
        </p:nvSpPr>
        <p:spPr bwMode="auto">
          <a:xfrm>
            <a:off x="412750" y="1423988"/>
            <a:ext cx="8318500" cy="4362450"/>
          </a:xfrm>
          <a:prstGeom prst="roundRect">
            <a:avLst>
              <a:gd name="adj" fmla="val 10407"/>
            </a:avLst>
          </a:prstGeom>
          <a:solidFill>
            <a:srgbClr val="FFCC00">
              <a:alpha val="79999"/>
            </a:srgbClr>
          </a:solidFill>
          <a:ln w="9525">
            <a:noFill/>
            <a:round/>
            <a:headEnd/>
            <a:tailEnd/>
          </a:ln>
        </p:spPr>
        <p:txBody>
          <a:bodyPr wrap="none" tIns="0"/>
          <a:lstStyle/>
          <a:p>
            <a:r>
              <a:rPr lang="en-GB" b="1" dirty="0">
                <a:latin typeface="Arial" panose="020B0604020202020204" pitchFamily="34" charset="0"/>
                <a:ea typeface="Geneva"/>
                <a:cs typeface="Arial" panose="020B0604020202020204" pitchFamily="34" charset="0"/>
              </a:rPr>
              <a:t>HEALTH-CARE AREA </a:t>
            </a:r>
          </a:p>
        </p:txBody>
      </p:sp>
      <p:sp>
        <p:nvSpPr>
          <p:cNvPr id="911363" name="AutoShape 3"/>
          <p:cNvSpPr>
            <a:spLocks noChangeArrowheads="1"/>
          </p:cNvSpPr>
          <p:nvPr/>
        </p:nvSpPr>
        <p:spPr bwMode="auto">
          <a:xfrm>
            <a:off x="652463" y="1887538"/>
            <a:ext cx="7664450" cy="3665537"/>
          </a:xfrm>
          <a:prstGeom prst="roundRect">
            <a:avLst>
              <a:gd name="adj" fmla="val 16667"/>
            </a:avLst>
          </a:prstGeom>
          <a:solidFill>
            <a:schemeClr val="bg2"/>
          </a:solidFill>
          <a:ln w="38100">
            <a:solidFill>
              <a:schemeClr val="tx1"/>
            </a:solidFill>
            <a:prstDash val="dash"/>
            <a:round/>
            <a:headEnd/>
            <a:tailEnd/>
          </a:ln>
        </p:spPr>
        <p:txBody>
          <a:bodyPr wrap="none" anchor="ctr"/>
          <a:lstStyle/>
          <a:p>
            <a:endParaRPr lang="en-GB">
              <a:latin typeface="Calibri" pitchFamily="34" charset="0"/>
              <a:ea typeface="Geneva"/>
              <a:cs typeface="Geneva"/>
            </a:endParaRPr>
          </a:p>
        </p:txBody>
      </p:sp>
      <p:sp>
        <p:nvSpPr>
          <p:cNvPr id="911364" name="AutoShape 4"/>
          <p:cNvSpPr>
            <a:spLocks noChangeArrowheads="1"/>
          </p:cNvSpPr>
          <p:nvPr/>
        </p:nvSpPr>
        <p:spPr bwMode="auto">
          <a:xfrm>
            <a:off x="652463" y="1887538"/>
            <a:ext cx="7664450" cy="3665537"/>
          </a:xfrm>
          <a:prstGeom prst="roundRect">
            <a:avLst>
              <a:gd name="adj" fmla="val 16667"/>
            </a:avLst>
          </a:prstGeom>
          <a:noFill/>
          <a:ln w="38100">
            <a:solidFill>
              <a:schemeClr val="tx1"/>
            </a:solidFill>
            <a:prstDash val="dash"/>
            <a:round/>
            <a:headEnd/>
            <a:tailEnd/>
          </a:ln>
        </p:spPr>
        <p:txBody>
          <a:bodyPr wrap="none" anchor="ctr"/>
          <a:lstStyle/>
          <a:p>
            <a:endParaRPr lang="en-GB">
              <a:latin typeface="Calibri" pitchFamily="34" charset="0"/>
              <a:ea typeface="Geneva"/>
              <a:cs typeface="Geneva"/>
            </a:endParaRPr>
          </a:p>
        </p:txBody>
      </p:sp>
      <p:pic>
        <p:nvPicPr>
          <p:cNvPr id="911365" name="Picture 5" descr="Healthcare zone patient bed"/>
          <p:cNvPicPr>
            <a:picLocks noChangeAspect="1" noChangeArrowheads="1"/>
          </p:cNvPicPr>
          <p:nvPr/>
        </p:nvPicPr>
        <p:blipFill>
          <a:blip r:embed="rId3"/>
          <a:srcRect/>
          <a:stretch>
            <a:fillRect/>
          </a:stretch>
        </p:blipFill>
        <p:spPr bwMode="auto">
          <a:xfrm>
            <a:off x="3090863" y="1973263"/>
            <a:ext cx="3079750" cy="3482975"/>
          </a:xfrm>
          <a:prstGeom prst="rect">
            <a:avLst/>
          </a:prstGeom>
          <a:noFill/>
          <a:ln w="9525">
            <a:noFill/>
            <a:miter lim="800000"/>
            <a:headEnd/>
            <a:tailEnd/>
          </a:ln>
        </p:spPr>
      </p:pic>
      <p:sp>
        <p:nvSpPr>
          <p:cNvPr id="911366" name="Text Box 6"/>
          <p:cNvSpPr txBox="1">
            <a:spLocks noChangeArrowheads="1"/>
          </p:cNvSpPr>
          <p:nvPr/>
        </p:nvSpPr>
        <p:spPr bwMode="auto">
          <a:xfrm>
            <a:off x="927100" y="2166938"/>
            <a:ext cx="1860550" cy="366712"/>
          </a:xfrm>
          <a:prstGeom prst="rect">
            <a:avLst/>
          </a:prstGeom>
          <a:noFill/>
          <a:ln w="9525">
            <a:noFill/>
            <a:miter lim="800000"/>
            <a:headEnd/>
            <a:tailEnd/>
          </a:ln>
        </p:spPr>
        <p:txBody>
          <a:bodyPr wrap="none">
            <a:spAutoFit/>
          </a:bodyPr>
          <a:lstStyle/>
          <a:p>
            <a:r>
              <a:rPr lang="en-GB" b="1">
                <a:latin typeface="Calibri" pitchFamily="34" charset="0"/>
                <a:ea typeface="Geneva"/>
                <a:cs typeface="Geneva"/>
              </a:rPr>
              <a:t>PATIENT ZONE</a:t>
            </a:r>
          </a:p>
        </p:txBody>
      </p:sp>
      <p:sp>
        <p:nvSpPr>
          <p:cNvPr id="40967" name="Rectangle 7"/>
          <p:cNvSpPr>
            <a:spLocks noGrp="1" noChangeArrowheads="1"/>
          </p:cNvSpPr>
          <p:nvPr>
            <p:ph type="title" idx="4294967295"/>
          </p:nvPr>
        </p:nvSpPr>
        <p:spPr>
          <a:xfrm>
            <a:off x="428596" y="0"/>
            <a:ext cx="8715404" cy="1071563"/>
          </a:xfrm>
        </p:spPr>
        <p:txBody>
          <a:bodyPr/>
          <a:lstStyle/>
          <a:p>
            <a:pPr eaLnBrk="1" hangingPunct="1"/>
            <a:r>
              <a:rPr lang="en-US" altLang="en-US" sz="3200" b="1" kern="1200" dirty="0" smtClean="0">
                <a:solidFill>
                  <a:srgbClr val="002060"/>
                </a:solidFill>
                <a:effectLst>
                  <a:outerShdw blurRad="38100" dist="38100" dir="2700000" algn="tl">
                    <a:srgbClr val="000000">
                      <a:alpha val="43137"/>
                    </a:srgbClr>
                  </a:outerShdw>
                </a:effectLst>
                <a:latin typeface="+mn-lt"/>
                <a:ea typeface="Verdana" pitchFamily="34" charset="0"/>
                <a:cs typeface="Verdana" pitchFamily="34" charset="0"/>
              </a:rPr>
              <a:t>The geographical conceptualization </a:t>
            </a:r>
            <a:br>
              <a:rPr lang="en-US" altLang="en-US" sz="3200" b="1" kern="1200" dirty="0" smtClean="0">
                <a:solidFill>
                  <a:srgbClr val="002060"/>
                </a:solidFill>
                <a:effectLst>
                  <a:outerShdw blurRad="38100" dist="38100" dir="2700000" algn="tl">
                    <a:srgbClr val="000000">
                      <a:alpha val="43137"/>
                    </a:srgbClr>
                  </a:outerShdw>
                </a:effectLst>
                <a:latin typeface="+mn-lt"/>
                <a:ea typeface="Verdana" pitchFamily="34" charset="0"/>
                <a:cs typeface="Verdana" pitchFamily="34" charset="0"/>
              </a:rPr>
            </a:br>
            <a:r>
              <a:rPr lang="en-US" altLang="en-US" sz="3200" b="1" kern="1200" dirty="0" smtClean="0">
                <a:solidFill>
                  <a:srgbClr val="002060"/>
                </a:solidFill>
                <a:effectLst>
                  <a:outerShdw blurRad="38100" dist="38100" dir="2700000" algn="tl">
                    <a:srgbClr val="000000">
                      <a:alpha val="43137"/>
                    </a:srgbClr>
                  </a:outerShdw>
                </a:effectLst>
                <a:latin typeface="+mn-lt"/>
                <a:ea typeface="Verdana" pitchFamily="34" charset="0"/>
                <a:cs typeface="Verdana" pitchFamily="34" charset="0"/>
              </a:rPr>
              <a:t>of the transmission risk</a:t>
            </a:r>
            <a:r>
              <a:rPr lang="it-IT" altLang="en-US" sz="3200" b="1" kern="1200" dirty="0" smtClean="0">
                <a:solidFill>
                  <a:srgbClr val="002060"/>
                </a:solidFill>
                <a:effectLst>
                  <a:outerShdw blurRad="38100" dist="38100" dir="2700000" algn="tl">
                    <a:srgbClr val="000000">
                      <a:alpha val="43137"/>
                    </a:srgbClr>
                  </a:outerShdw>
                </a:effectLst>
                <a:latin typeface="+mn-lt"/>
                <a:ea typeface="Verdana" pitchFamily="34" charset="0"/>
                <a:cs typeface="Verdana" pitchFamily="34" charset="0"/>
              </a:rPr>
              <a:t> </a:t>
            </a:r>
            <a:endParaRPr lang="en-GB" altLang="en-US" sz="3200" b="1" kern="1200" dirty="0" smtClean="0">
              <a:solidFill>
                <a:srgbClr val="002060"/>
              </a:solidFill>
              <a:effectLst>
                <a:outerShdw blurRad="38100" dist="38100" dir="2700000" algn="tl">
                  <a:srgbClr val="000000">
                    <a:alpha val="43137"/>
                  </a:srgbClr>
                </a:outerShdw>
              </a:effectLst>
              <a:latin typeface="+mn-lt"/>
              <a:ea typeface="Verdana" pitchFamily="34" charset="0"/>
              <a:cs typeface="Verdana" pitchFamily="34" charset="0"/>
            </a:endParaRPr>
          </a:p>
        </p:txBody>
      </p:sp>
      <p:grpSp>
        <p:nvGrpSpPr>
          <p:cNvPr id="2" name="Group 8"/>
          <p:cNvGrpSpPr>
            <a:grpSpLocks/>
          </p:cNvGrpSpPr>
          <p:nvPr/>
        </p:nvGrpSpPr>
        <p:grpSpPr bwMode="auto">
          <a:xfrm>
            <a:off x="3719513" y="2413000"/>
            <a:ext cx="2574925" cy="1279525"/>
            <a:chOff x="2343" y="1520"/>
            <a:chExt cx="1622" cy="806"/>
          </a:xfrm>
        </p:grpSpPr>
        <p:sp>
          <p:nvSpPr>
            <p:cNvPr id="40975" name="Text Box 9"/>
            <p:cNvSpPr txBox="1">
              <a:spLocks noChangeArrowheads="1"/>
            </p:cNvSpPr>
            <p:nvPr/>
          </p:nvSpPr>
          <p:spPr bwMode="auto">
            <a:xfrm>
              <a:off x="3055" y="1520"/>
              <a:ext cx="910" cy="460"/>
            </a:xfrm>
            <a:prstGeom prst="rect">
              <a:avLst/>
            </a:prstGeom>
            <a:noFill/>
            <a:ln w="9525">
              <a:noFill/>
              <a:miter lim="800000"/>
              <a:headEnd/>
              <a:tailEnd/>
            </a:ln>
          </p:spPr>
          <p:txBody>
            <a:bodyPr>
              <a:spAutoFit/>
            </a:bodyPr>
            <a:lstStyle/>
            <a:p>
              <a:r>
                <a:rPr lang="en-GB" sz="1400">
                  <a:latin typeface="Calibri" pitchFamily="34" charset="0"/>
                  <a:ea typeface="Geneva"/>
                  <a:cs typeface="Geneva"/>
                </a:rPr>
                <a:t>Critical site with infectious risk </a:t>
              </a:r>
              <a:br>
                <a:rPr lang="en-GB" sz="1400">
                  <a:latin typeface="Calibri" pitchFamily="34" charset="0"/>
                  <a:ea typeface="Geneva"/>
                  <a:cs typeface="Geneva"/>
                </a:rPr>
              </a:br>
              <a:r>
                <a:rPr lang="en-GB" sz="1400">
                  <a:latin typeface="Calibri" pitchFamily="34" charset="0"/>
                  <a:ea typeface="Geneva"/>
                  <a:cs typeface="Geneva"/>
                </a:rPr>
                <a:t>for the patient</a:t>
              </a:r>
            </a:p>
          </p:txBody>
        </p:sp>
        <p:sp>
          <p:nvSpPr>
            <p:cNvPr id="40976" name="Oval 10"/>
            <p:cNvSpPr>
              <a:spLocks noChangeArrowheads="1"/>
            </p:cNvSpPr>
            <p:nvPr/>
          </p:nvSpPr>
          <p:spPr bwMode="auto">
            <a:xfrm>
              <a:off x="2343" y="2074"/>
              <a:ext cx="252" cy="252"/>
            </a:xfrm>
            <a:prstGeom prst="ellipse">
              <a:avLst/>
            </a:prstGeom>
            <a:noFill/>
            <a:ln w="28575">
              <a:solidFill>
                <a:schemeClr val="tx1"/>
              </a:solidFill>
              <a:round/>
              <a:headEnd/>
              <a:tailEnd/>
            </a:ln>
          </p:spPr>
          <p:txBody>
            <a:bodyPr wrap="none" anchor="ctr"/>
            <a:lstStyle/>
            <a:p>
              <a:endParaRPr lang="en-GB">
                <a:latin typeface="Calibri" pitchFamily="34" charset="0"/>
                <a:ea typeface="Geneva"/>
                <a:cs typeface="Geneva"/>
              </a:endParaRPr>
            </a:p>
          </p:txBody>
        </p:sp>
        <p:cxnSp>
          <p:nvCxnSpPr>
            <p:cNvPr id="40977" name="AutoShape 11"/>
            <p:cNvCxnSpPr>
              <a:cxnSpLocks noChangeShapeType="1"/>
              <a:stCxn id="40975" idx="1"/>
              <a:endCxn id="40976" idx="7"/>
            </p:cNvCxnSpPr>
            <p:nvPr/>
          </p:nvCxnSpPr>
          <p:spPr bwMode="auto">
            <a:xfrm flipH="1">
              <a:off x="2558" y="1750"/>
              <a:ext cx="497" cy="352"/>
            </a:xfrm>
            <a:prstGeom prst="straightConnector1">
              <a:avLst/>
            </a:prstGeom>
            <a:noFill/>
            <a:ln w="28575">
              <a:solidFill>
                <a:schemeClr val="tx1"/>
              </a:solidFill>
              <a:round/>
              <a:headEnd/>
              <a:tailEnd/>
            </a:ln>
          </p:spPr>
        </p:cxnSp>
      </p:grpSp>
      <p:grpSp>
        <p:nvGrpSpPr>
          <p:cNvPr id="3" name="Group 12"/>
          <p:cNvGrpSpPr>
            <a:grpSpLocks/>
          </p:cNvGrpSpPr>
          <p:nvPr/>
        </p:nvGrpSpPr>
        <p:grpSpPr bwMode="auto">
          <a:xfrm>
            <a:off x="1685925" y="4514850"/>
            <a:ext cx="2940050" cy="835025"/>
            <a:chOff x="1062" y="2844"/>
            <a:chExt cx="1852" cy="526"/>
          </a:xfrm>
        </p:grpSpPr>
        <p:cxnSp>
          <p:nvCxnSpPr>
            <p:cNvPr id="40972" name="AutoShape 13"/>
            <p:cNvCxnSpPr>
              <a:cxnSpLocks noChangeShapeType="1"/>
              <a:stCxn id="40974" idx="2"/>
              <a:endCxn id="40973" idx="3"/>
            </p:cNvCxnSpPr>
            <p:nvPr/>
          </p:nvCxnSpPr>
          <p:spPr bwMode="auto">
            <a:xfrm flipH="1">
              <a:off x="1972" y="3000"/>
              <a:ext cx="621" cy="140"/>
            </a:xfrm>
            <a:prstGeom prst="straightConnector1">
              <a:avLst/>
            </a:prstGeom>
            <a:noFill/>
            <a:ln w="28575">
              <a:solidFill>
                <a:schemeClr val="tx1"/>
              </a:solidFill>
              <a:round/>
              <a:headEnd/>
              <a:tailEnd/>
            </a:ln>
          </p:spPr>
        </p:cxnSp>
        <p:sp>
          <p:nvSpPr>
            <p:cNvPr id="40973" name="Text Box 14"/>
            <p:cNvSpPr txBox="1">
              <a:spLocks noChangeArrowheads="1"/>
            </p:cNvSpPr>
            <p:nvPr/>
          </p:nvSpPr>
          <p:spPr bwMode="auto">
            <a:xfrm>
              <a:off x="1062" y="2910"/>
              <a:ext cx="910" cy="460"/>
            </a:xfrm>
            <a:prstGeom prst="rect">
              <a:avLst/>
            </a:prstGeom>
            <a:noFill/>
            <a:ln w="9525">
              <a:noFill/>
              <a:miter lim="800000"/>
              <a:headEnd/>
              <a:tailEnd/>
            </a:ln>
          </p:spPr>
          <p:txBody>
            <a:bodyPr>
              <a:spAutoFit/>
            </a:bodyPr>
            <a:lstStyle/>
            <a:p>
              <a:pPr algn="r"/>
              <a:r>
                <a:rPr lang="en-GB" sz="1400">
                  <a:latin typeface="Calibri" pitchFamily="34" charset="0"/>
                  <a:ea typeface="Geneva"/>
                  <a:cs typeface="Geneva"/>
                </a:rPr>
                <a:t>Critical site </a:t>
              </a:r>
              <a:br>
                <a:rPr lang="en-GB" sz="1400">
                  <a:latin typeface="Calibri" pitchFamily="34" charset="0"/>
                  <a:ea typeface="Geneva"/>
                  <a:cs typeface="Geneva"/>
                </a:rPr>
              </a:br>
              <a:r>
                <a:rPr lang="en-GB" sz="1400">
                  <a:latin typeface="Calibri" pitchFamily="34" charset="0"/>
                  <a:ea typeface="Geneva"/>
                  <a:cs typeface="Geneva"/>
                </a:rPr>
                <a:t>with body fluid </a:t>
              </a:r>
              <a:br>
                <a:rPr lang="en-GB" sz="1400">
                  <a:latin typeface="Calibri" pitchFamily="34" charset="0"/>
                  <a:ea typeface="Geneva"/>
                  <a:cs typeface="Geneva"/>
                </a:rPr>
              </a:br>
              <a:r>
                <a:rPr lang="en-GB" sz="1400">
                  <a:latin typeface="Calibri" pitchFamily="34" charset="0"/>
                  <a:ea typeface="Geneva"/>
                  <a:cs typeface="Geneva"/>
                </a:rPr>
                <a:t>exposure risk</a:t>
              </a:r>
            </a:p>
          </p:txBody>
        </p:sp>
        <p:sp>
          <p:nvSpPr>
            <p:cNvPr id="40974" name="Oval 15"/>
            <p:cNvSpPr>
              <a:spLocks noChangeArrowheads="1"/>
            </p:cNvSpPr>
            <p:nvPr/>
          </p:nvSpPr>
          <p:spPr bwMode="auto">
            <a:xfrm>
              <a:off x="2602" y="2844"/>
              <a:ext cx="312" cy="312"/>
            </a:xfrm>
            <a:prstGeom prst="ellipse">
              <a:avLst/>
            </a:prstGeom>
            <a:noFill/>
            <a:ln w="28575">
              <a:solidFill>
                <a:schemeClr val="tx1"/>
              </a:solidFill>
              <a:round/>
              <a:headEnd/>
              <a:tailEnd/>
            </a:ln>
          </p:spPr>
          <p:txBody>
            <a:bodyPr wrap="none" anchor="ctr"/>
            <a:lstStyle/>
            <a:p>
              <a:endParaRPr lang="en-GB">
                <a:latin typeface="Calibri" pitchFamily="34" charset="0"/>
                <a:ea typeface="Geneva"/>
                <a:cs typeface="Geneva"/>
              </a:endParaRPr>
            </a:p>
          </p:txBody>
        </p:sp>
      </p:grpSp>
      <p:pic>
        <p:nvPicPr>
          <p:cNvPr id="16" name="Picture 11" descr="monitor"/>
          <p:cNvPicPr>
            <a:picLocks noChangeAspect="1" noChangeArrowheads="1"/>
          </p:cNvPicPr>
          <p:nvPr/>
        </p:nvPicPr>
        <p:blipFill>
          <a:blip r:embed="rId4"/>
          <a:srcRect/>
          <a:stretch>
            <a:fillRect/>
          </a:stretch>
        </p:blipFill>
        <p:spPr bwMode="auto">
          <a:xfrm>
            <a:off x="4070350" y="2132013"/>
            <a:ext cx="862013" cy="862012"/>
          </a:xfrm>
          <a:prstGeom prst="rect">
            <a:avLst/>
          </a:prstGeom>
          <a:noFill/>
          <a:ln w="9525">
            <a:noFill/>
            <a:miter lim="800000"/>
            <a:headEnd/>
            <a:tailEnd/>
          </a:ln>
        </p:spPr>
      </p:pic>
      <p:pic>
        <p:nvPicPr>
          <p:cNvPr id="17" name="Picture 10" descr="tabledenuit"/>
          <p:cNvPicPr>
            <a:picLocks noChangeAspect="1" noChangeArrowheads="1"/>
          </p:cNvPicPr>
          <p:nvPr/>
        </p:nvPicPr>
        <p:blipFill>
          <a:blip r:embed="rId5"/>
          <a:srcRect/>
          <a:stretch>
            <a:fillRect/>
          </a:stretch>
        </p:blipFill>
        <p:spPr bwMode="auto">
          <a:xfrm>
            <a:off x="2144713" y="3194050"/>
            <a:ext cx="915987" cy="1474788"/>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11365"/>
                                        </p:tgtEl>
                                        <p:attrNameLst>
                                          <p:attrName>style.visibility</p:attrName>
                                        </p:attrNameLst>
                                      </p:cBhvr>
                                      <p:to>
                                        <p:strVal val="visible"/>
                                      </p:to>
                                    </p:set>
                                    <p:animEffect transition="in" filter="fade">
                                      <p:cBhvr>
                                        <p:cTn id="7" dur="500"/>
                                        <p:tgtEl>
                                          <p:spTgt spid="911365"/>
                                        </p:tgtEl>
                                      </p:cBhvr>
                                    </p:animEffect>
                                  </p:childTnLst>
                                </p:cTn>
                              </p:par>
                              <p:par>
                                <p:cTn id="8" presetID="10" presetClass="entr" presetSubtype="0"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par>
                                <p:cTn id="11" presetID="10"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500"/>
                                        <p:tgtEl>
                                          <p:spTgt spid="2"/>
                                        </p:tgtEl>
                                      </p:cBhvr>
                                    </p:animEffect>
                                  </p:childTnLst>
                                </p:cTn>
                              </p:par>
                              <p:par>
                                <p:cTn id="19" presetID="10" presetClass="entr" presetSubtype="0" fill="hold" nodeType="withEffect">
                                  <p:stCondLst>
                                    <p:cond delay="40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911364"/>
                                        </p:tgtEl>
                                        <p:attrNameLst>
                                          <p:attrName>style.visibility</p:attrName>
                                        </p:attrNameLst>
                                      </p:cBhvr>
                                      <p:to>
                                        <p:strVal val="visible"/>
                                      </p:to>
                                    </p:set>
                                    <p:animEffect transition="in" filter="fade">
                                      <p:cBhvr>
                                        <p:cTn id="26" dur="500"/>
                                        <p:tgtEl>
                                          <p:spTgt spid="911364"/>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911366"/>
                                        </p:tgtEl>
                                        <p:attrNameLst>
                                          <p:attrName>style.visibility</p:attrName>
                                        </p:attrNameLst>
                                      </p:cBhvr>
                                      <p:to>
                                        <p:strVal val="visible"/>
                                      </p:to>
                                    </p:set>
                                    <p:animEffect transition="in" filter="fade">
                                      <p:cBhvr>
                                        <p:cTn id="29" dur="500"/>
                                        <p:tgtEl>
                                          <p:spTgt spid="911366"/>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11363"/>
                                        </p:tgtEl>
                                        <p:attrNameLst>
                                          <p:attrName>style.visibility</p:attrName>
                                        </p:attrNameLst>
                                      </p:cBhvr>
                                      <p:to>
                                        <p:strVal val="visible"/>
                                      </p:to>
                                    </p:set>
                                    <p:animEffect transition="in" filter="fade">
                                      <p:cBhvr>
                                        <p:cTn id="34" dur="500"/>
                                        <p:tgtEl>
                                          <p:spTgt spid="911363"/>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11362"/>
                                        </p:tgtEl>
                                        <p:attrNameLst>
                                          <p:attrName>style.visibility</p:attrName>
                                        </p:attrNameLst>
                                      </p:cBhvr>
                                      <p:to>
                                        <p:strVal val="visible"/>
                                      </p:to>
                                    </p:set>
                                    <p:animEffect transition="in" filter="fade">
                                      <p:cBhvr>
                                        <p:cTn id="39" dur="1000"/>
                                        <p:tgtEl>
                                          <p:spTgt spid="9113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362" grpId="0" animBg="1"/>
      <p:bldP spid="911363" grpId="0" animBg="1"/>
      <p:bldP spid="911364" grpId="0" animBg="1"/>
      <p:bldP spid="91136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6632"/>
            <a:ext cx="9144000" cy="706437"/>
          </a:xfrm>
        </p:spPr>
        <p:txBody>
          <a:bodyPr/>
          <a:lstStyle/>
          <a:p>
            <a:r>
              <a:rPr lang="en-GB" b="1" dirty="0" smtClean="0">
                <a:solidFill>
                  <a:srgbClr val="002060"/>
                </a:solidFill>
                <a:effectLst>
                  <a:outerShdw blurRad="38100" dist="38100" dir="2700000" algn="tl">
                    <a:srgbClr val="000000">
                      <a:alpha val="43137"/>
                    </a:srgbClr>
                  </a:outerShdw>
                </a:effectLst>
              </a:rPr>
              <a:t>General o</a:t>
            </a:r>
            <a:r>
              <a:rPr lang="en-GB" b="1" dirty="0" smtClean="0">
                <a:solidFill>
                  <a:srgbClr val="002060"/>
                </a:solidFill>
                <a:effectLst>
                  <a:outerShdw blurRad="38100" dist="38100" dir="2700000" algn="tl">
                    <a:srgbClr val="000000">
                      <a:alpha val="43137"/>
                    </a:srgbClr>
                  </a:outerShdw>
                </a:effectLst>
              </a:rPr>
              <a:t>bjective</a:t>
            </a:r>
            <a:endParaRPr lang="en-GB" b="1" dirty="0">
              <a:solidFill>
                <a:srgbClr val="00206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67544" y="1701031"/>
            <a:ext cx="8229600" cy="3744193"/>
          </a:xfrm>
        </p:spPr>
        <p:txBody>
          <a:bodyPr>
            <a:normAutofit/>
          </a:bodyPr>
          <a:lstStyle/>
          <a:p>
            <a:pPr marL="0" indent="0" algn="just">
              <a:buNone/>
            </a:pPr>
            <a:r>
              <a:rPr lang="en-US" dirty="0">
                <a:solidFill>
                  <a:srgbClr val="000066"/>
                </a:solidFill>
              </a:rPr>
              <a:t>This presentation provides guidance on how to apply appropriate </a:t>
            </a:r>
            <a:r>
              <a:rPr lang="en-US" dirty="0" smtClean="0">
                <a:solidFill>
                  <a:srgbClr val="000066"/>
                </a:solidFill>
              </a:rPr>
              <a:t>infection prevention and control precautions in the context of EVD</a:t>
            </a:r>
            <a:r>
              <a:rPr lang="en-US" dirty="0">
                <a:solidFill>
                  <a:srgbClr val="000066"/>
                </a:solidFill>
              </a:rPr>
              <a:t>.</a:t>
            </a:r>
            <a:endParaRPr lang="en-GB" dirty="0">
              <a:solidFill>
                <a:srgbClr val="000066"/>
              </a:solidFill>
            </a:endParaRPr>
          </a:p>
        </p:txBody>
      </p:sp>
    </p:spTree>
    <p:extLst>
      <p:ext uri="{BB962C8B-B14F-4D97-AF65-F5344CB8AC3E}">
        <p14:creationId xmlns:p14="http://schemas.microsoft.com/office/powerpoint/2010/main" val="10258667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71077" y="1338588"/>
            <a:ext cx="8077200" cy="4739759"/>
          </a:xfrm>
          <a:prstGeom prst="rect">
            <a:avLst/>
          </a:prstGeom>
          <a:noFill/>
        </p:spPr>
        <p:txBody>
          <a:bodyPr wrap="square" rtlCol="0">
            <a:spAutoFit/>
          </a:bodyPr>
          <a:lstStyle/>
          <a:p>
            <a:r>
              <a:rPr lang="en-US" sz="2000" b="1" dirty="0" smtClean="0">
                <a:solidFill>
                  <a:srgbClr val="FF0000"/>
                </a:solidFill>
                <a:effectLst>
                  <a:outerShdw blurRad="38100" dist="38100" dir="2700000" algn="tl">
                    <a:srgbClr val="000000">
                      <a:alpha val="43137"/>
                    </a:srgbClr>
                  </a:outerShdw>
                </a:effectLst>
              </a:rPr>
              <a:t>Appropriate handling of contaminated linens</a:t>
            </a:r>
          </a:p>
          <a:p>
            <a:pPr>
              <a:spcBef>
                <a:spcPts val="600"/>
              </a:spcBef>
            </a:pPr>
            <a:r>
              <a:rPr lang="en-US" dirty="0" smtClean="0">
                <a:solidFill>
                  <a:srgbClr val="002060"/>
                </a:solidFill>
              </a:rPr>
              <a:t>Handle, transport, and process used linen so as to:</a:t>
            </a:r>
          </a:p>
          <a:p>
            <a:pPr marL="285750" indent="-285750">
              <a:buClr>
                <a:srgbClr val="C00000"/>
              </a:buClr>
              <a:buFont typeface="Wingdings" panose="05000000000000000000" pitchFamily="2" charset="2"/>
              <a:buChar char="ü"/>
            </a:pPr>
            <a:r>
              <a:rPr lang="en-US" dirty="0" smtClean="0">
                <a:solidFill>
                  <a:srgbClr val="002060"/>
                </a:solidFill>
              </a:rPr>
              <a:t>Prevent skin and mucous membrane exposure and contamination of clothing. </a:t>
            </a:r>
          </a:p>
          <a:p>
            <a:pPr marL="285750" indent="-285750">
              <a:buClr>
                <a:srgbClr val="C00000"/>
              </a:buClr>
              <a:buFont typeface="Wingdings" panose="05000000000000000000" pitchFamily="2" charset="2"/>
              <a:buChar char="ü"/>
            </a:pPr>
            <a:r>
              <a:rPr lang="en-US" dirty="0" smtClean="0">
                <a:solidFill>
                  <a:srgbClr val="002060"/>
                </a:solidFill>
              </a:rPr>
              <a:t>Avoid transfer of pathogens to other patients or the environment:</a:t>
            </a:r>
          </a:p>
          <a:p>
            <a:pPr marL="285750" indent="-285750">
              <a:buClr>
                <a:srgbClr val="C00000"/>
              </a:buClr>
              <a:buFont typeface="Wingdings" panose="05000000000000000000" pitchFamily="2" charset="2"/>
              <a:buChar char="ü"/>
            </a:pPr>
            <a:r>
              <a:rPr lang="en-US" dirty="0" smtClean="0">
                <a:solidFill>
                  <a:srgbClr val="002060"/>
                </a:solidFill>
              </a:rPr>
              <a:t>Place all used linen and waste in bags or containers that are able to withstand transportation without being damaged.  </a:t>
            </a:r>
          </a:p>
          <a:p>
            <a:pPr marL="285750" indent="-285750">
              <a:buClr>
                <a:srgbClr val="C00000"/>
              </a:buClr>
              <a:buFont typeface="Wingdings" panose="05000000000000000000" pitchFamily="2" charset="2"/>
              <a:buChar char="ü"/>
            </a:pPr>
            <a:r>
              <a:rPr lang="en-US" dirty="0" smtClean="0">
                <a:solidFill>
                  <a:srgbClr val="002060"/>
                </a:solidFill>
              </a:rPr>
              <a:t>Remove all solid matter on soiled linen and flush down toilet. </a:t>
            </a:r>
          </a:p>
          <a:p>
            <a:endParaRPr lang="en-US" dirty="0">
              <a:solidFill>
                <a:srgbClr val="002060"/>
              </a:solidFill>
            </a:endParaRPr>
          </a:p>
          <a:p>
            <a:r>
              <a:rPr lang="en-US" sz="2000" b="1" dirty="0" smtClean="0">
                <a:solidFill>
                  <a:srgbClr val="FF0000"/>
                </a:solidFill>
                <a:effectLst>
                  <a:outerShdw blurRad="38100" dist="38100" dir="2700000" algn="tl">
                    <a:srgbClr val="000000">
                      <a:alpha val="43137"/>
                    </a:srgbClr>
                  </a:outerShdw>
                </a:effectLst>
              </a:rPr>
              <a:t>Cleaning and disinfection of patient care equipment</a:t>
            </a:r>
          </a:p>
          <a:p>
            <a:pPr marL="285750" indent="-285750">
              <a:spcBef>
                <a:spcPts val="600"/>
              </a:spcBef>
              <a:buClr>
                <a:srgbClr val="C00000"/>
              </a:buClr>
              <a:buFont typeface="Wingdings" panose="05000000000000000000" pitchFamily="2" charset="2"/>
              <a:buChar char="ü"/>
            </a:pPr>
            <a:r>
              <a:rPr lang="en-US" dirty="0" smtClean="0">
                <a:solidFill>
                  <a:srgbClr val="002060"/>
                </a:solidFill>
              </a:rPr>
              <a:t>Handle equipment soiled with blood, body fluids, secretions, and excretions in a manner that prevents skin and mucous membrane exposure, contamination of clothing, or transfer of pathogens to other patients or the environment. </a:t>
            </a:r>
          </a:p>
          <a:p>
            <a:pPr marL="285750" indent="-285750">
              <a:buClr>
                <a:srgbClr val="C00000"/>
              </a:buClr>
              <a:buFont typeface="Wingdings" panose="05000000000000000000" pitchFamily="2" charset="2"/>
              <a:buChar char="ü"/>
            </a:pPr>
            <a:r>
              <a:rPr lang="en-US" dirty="0" smtClean="0">
                <a:solidFill>
                  <a:srgbClr val="002060"/>
                </a:solidFill>
              </a:rPr>
              <a:t>Clean, disinfect, sterilize, and reprocess reusable equipment appropriately before use with other patient. </a:t>
            </a:r>
            <a:endParaRPr lang="en-US" dirty="0">
              <a:solidFill>
                <a:srgbClr val="002060"/>
              </a:solidFill>
            </a:endParaRPr>
          </a:p>
        </p:txBody>
      </p:sp>
      <p:sp>
        <p:nvSpPr>
          <p:cNvPr id="5" name="TextBox 4"/>
          <p:cNvSpPr txBox="1"/>
          <p:nvPr/>
        </p:nvSpPr>
        <p:spPr>
          <a:xfrm>
            <a:off x="259491" y="-27384"/>
            <a:ext cx="8352928" cy="1077218"/>
          </a:xfrm>
          <a:prstGeom prst="rect">
            <a:avLst/>
          </a:prstGeom>
          <a:noFill/>
        </p:spPr>
        <p:txBody>
          <a:bodyPr wrap="square" rtlCol="0">
            <a:spAutoFit/>
          </a:bodyPr>
          <a:lstStyle/>
          <a:p>
            <a:pPr algn="ctr"/>
            <a:r>
              <a:rPr lang="en-US" altLang="en-US" sz="3200" b="1" dirty="0" smtClean="0">
                <a:solidFill>
                  <a:srgbClr val="002060"/>
                </a:solidFill>
                <a:effectLst>
                  <a:outerShdw blurRad="38100" dist="38100" dir="2700000" algn="tl">
                    <a:srgbClr val="000000">
                      <a:alpha val="43137"/>
                    </a:srgbClr>
                  </a:outerShdw>
                </a:effectLst>
                <a:ea typeface="Verdana" pitchFamily="34" charset="0"/>
                <a:cs typeface="Arial" panose="020B0604020202020204" pitchFamily="34" charset="0"/>
              </a:rPr>
              <a:t>Standard </a:t>
            </a:r>
            <a:r>
              <a:rPr lang="en-US" altLang="en-US" sz="3200" b="1" dirty="0">
                <a:solidFill>
                  <a:srgbClr val="002060"/>
                </a:solidFill>
                <a:effectLst>
                  <a:outerShdw blurRad="38100" dist="38100" dir="2700000" algn="tl">
                    <a:srgbClr val="000000">
                      <a:alpha val="43137"/>
                    </a:srgbClr>
                  </a:outerShdw>
                </a:effectLst>
                <a:ea typeface="Verdana" pitchFamily="34" charset="0"/>
                <a:cs typeface="Arial" panose="020B0604020202020204" pitchFamily="34" charset="0"/>
              </a:rPr>
              <a:t>precautions- at all times, for all patients</a:t>
            </a:r>
          </a:p>
        </p:txBody>
      </p:sp>
    </p:spTree>
    <p:extLst>
      <p:ext uri="{BB962C8B-B14F-4D97-AF65-F5344CB8AC3E}">
        <p14:creationId xmlns:p14="http://schemas.microsoft.com/office/powerpoint/2010/main" val="26959405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81075"/>
          </a:xfrm>
        </p:spPr>
        <p:txBody>
          <a:bodyPr/>
          <a:lstStyle/>
          <a:p>
            <a:r>
              <a:rPr lang="en-US" altLang="en-US" sz="3200" b="1" dirty="0" smtClean="0">
                <a:solidFill>
                  <a:srgbClr val="002060"/>
                </a:solidFill>
                <a:effectLst>
                  <a:outerShdw blurRad="38100" dist="38100" dir="2700000" algn="tl">
                    <a:srgbClr val="000000">
                      <a:alpha val="43137"/>
                    </a:srgbClr>
                  </a:outerShdw>
                </a:effectLst>
                <a:latin typeface="Arial" panose="020B0604020202020204" pitchFamily="34" charset="0"/>
                <a:ea typeface="Verdana" pitchFamily="34" charset="0"/>
                <a:cs typeface="Arial" panose="020B0604020202020204" pitchFamily="34" charset="0"/>
              </a:rPr>
              <a:t>Importance of standard precautions</a:t>
            </a:r>
            <a:endParaRPr lang="en-US" altLang="en-US" sz="3200" b="1" dirty="0">
              <a:solidFill>
                <a:srgbClr val="002060"/>
              </a:solidFill>
              <a:effectLst>
                <a:outerShdw blurRad="38100" dist="38100" dir="2700000" algn="tl">
                  <a:srgbClr val="000000">
                    <a:alpha val="43137"/>
                  </a:srgbClr>
                </a:outerShdw>
              </a:effectLst>
              <a:latin typeface="Arial" panose="020B0604020202020204" pitchFamily="34" charset="0"/>
              <a:ea typeface="Verdana" pitchFamily="34" charset="0"/>
              <a:cs typeface="Arial" panose="020B0604020202020204" pitchFamily="34" charset="0"/>
            </a:endParaRPr>
          </a:p>
        </p:txBody>
      </p:sp>
      <p:sp>
        <p:nvSpPr>
          <p:cNvPr id="3" name="Content Placeholder 2"/>
          <p:cNvSpPr>
            <a:spLocks noGrp="1"/>
          </p:cNvSpPr>
          <p:nvPr>
            <p:ph idx="1"/>
          </p:nvPr>
        </p:nvSpPr>
        <p:spPr>
          <a:xfrm>
            <a:off x="1331640" y="1412776"/>
            <a:ext cx="6851104" cy="3643338"/>
          </a:xfrm>
        </p:spPr>
        <p:txBody>
          <a:bodyPr/>
          <a:lstStyle/>
          <a:p>
            <a:pPr marL="0" indent="0">
              <a:buNone/>
            </a:pPr>
            <a:r>
              <a:rPr lang="en-US" sz="2800" dirty="0">
                <a:solidFill>
                  <a:srgbClr val="002060"/>
                </a:solidFill>
                <a:latin typeface="Arial" panose="020B0604020202020204" pitchFamily="34" charset="0"/>
                <a:cs typeface="Arial" panose="020B0604020202020204" pitchFamily="34" charset="0"/>
              </a:rPr>
              <a:t>Isolation of patients with strict PPE will not protect against </a:t>
            </a:r>
            <a:r>
              <a:rPr lang="en-US" sz="2800" dirty="0" smtClean="0">
                <a:solidFill>
                  <a:srgbClr val="002060"/>
                </a:solidFill>
                <a:latin typeface="Arial" panose="020B0604020202020204" pitchFamily="34" charset="0"/>
                <a:cs typeface="Arial" panose="020B0604020202020204" pitchFamily="34" charset="0"/>
              </a:rPr>
              <a:t>all person-to-person </a:t>
            </a:r>
            <a:r>
              <a:rPr lang="en-US" sz="2800" dirty="0">
                <a:solidFill>
                  <a:srgbClr val="002060"/>
                </a:solidFill>
                <a:latin typeface="Arial" panose="020B0604020202020204" pitchFamily="34" charset="0"/>
                <a:cs typeface="Arial" panose="020B0604020202020204" pitchFamily="34" charset="0"/>
              </a:rPr>
              <a:t>transmission to </a:t>
            </a:r>
            <a:r>
              <a:rPr lang="en-US" sz="2800" dirty="0" smtClean="0">
                <a:solidFill>
                  <a:srgbClr val="002060"/>
                </a:solidFill>
                <a:latin typeface="Arial" panose="020B0604020202020204" pitchFamily="34" charset="0"/>
                <a:cs typeface="Arial" panose="020B0604020202020204" pitchFamily="34" charset="0"/>
              </a:rPr>
              <a:t>health </a:t>
            </a:r>
            <a:r>
              <a:rPr lang="en-US" sz="2800" dirty="0">
                <a:solidFill>
                  <a:srgbClr val="002060"/>
                </a:solidFill>
                <a:latin typeface="Arial" panose="020B0604020202020204" pitchFamily="34" charset="0"/>
                <a:cs typeface="Arial" panose="020B0604020202020204" pitchFamily="34" charset="0"/>
              </a:rPr>
              <a:t>workers if basic standard precautions are not in place at all times in the </a:t>
            </a:r>
            <a:r>
              <a:rPr lang="en-US" sz="2800" dirty="0" smtClean="0">
                <a:solidFill>
                  <a:srgbClr val="002060"/>
                </a:solidFill>
                <a:latin typeface="Arial" panose="020B0604020202020204" pitchFamily="34" charset="0"/>
                <a:cs typeface="Arial" panose="020B0604020202020204" pitchFamily="34" charset="0"/>
              </a:rPr>
              <a:t>outpatient clinic </a:t>
            </a:r>
            <a:r>
              <a:rPr lang="en-US" sz="2800" dirty="0">
                <a:solidFill>
                  <a:srgbClr val="002060"/>
                </a:solidFill>
                <a:latin typeface="Arial" panose="020B0604020202020204" pitchFamily="34" charset="0"/>
                <a:cs typeface="Arial" panose="020B0604020202020204" pitchFamily="34" charset="0"/>
              </a:rPr>
              <a:t>and general wards  (this is where patients first present). </a:t>
            </a:r>
          </a:p>
        </p:txBody>
      </p:sp>
      <p:sp>
        <p:nvSpPr>
          <p:cNvPr id="4" name="Right Arrow 3"/>
          <p:cNvSpPr/>
          <p:nvPr/>
        </p:nvSpPr>
        <p:spPr>
          <a:xfrm>
            <a:off x="107504" y="1531391"/>
            <a:ext cx="1152128" cy="288032"/>
          </a:xfrm>
          <a:prstGeom prst="rightArrow">
            <a:avLst/>
          </a:prstGeom>
          <a:gradFill>
            <a:gsLst>
              <a:gs pos="0">
                <a:srgbClr val="C00000"/>
              </a:gs>
              <a:gs pos="98000">
                <a:schemeClr val="accent1">
                  <a:shade val="93000"/>
                  <a:satMod val="130000"/>
                </a:schemeClr>
              </a:gs>
              <a:gs pos="100000">
                <a:schemeClr val="accent1">
                  <a:shade val="94000"/>
                  <a:satMod val="135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031751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6834" y="61582"/>
            <a:ext cx="8229600" cy="919146"/>
          </a:xfrm>
        </p:spPr>
        <p:txBody>
          <a:bodyPr/>
          <a:lstStyle/>
          <a:p>
            <a:r>
              <a:rPr lang="en-GB" altLang="en-US" sz="2400" b="1" dirty="0" smtClean="0">
                <a:solidFill>
                  <a:srgbClr val="002060"/>
                </a:solidFill>
                <a:effectLst>
                  <a:outerShdw blurRad="38100" dist="38100" dir="2700000" algn="tl">
                    <a:srgbClr val="000000">
                      <a:alpha val="43137"/>
                    </a:srgbClr>
                  </a:outerShdw>
                </a:effectLst>
                <a:latin typeface="+mn-lt"/>
                <a:ea typeface="Verdana" pitchFamily="34" charset="0"/>
                <a:cs typeface="Verdana" pitchFamily="34" charset="0"/>
              </a:rPr>
              <a:t>Additional </a:t>
            </a:r>
            <a:r>
              <a:rPr lang="en-GB" altLang="en-US" sz="2400" b="1" dirty="0">
                <a:solidFill>
                  <a:srgbClr val="002060"/>
                </a:solidFill>
                <a:effectLst>
                  <a:outerShdw blurRad="38100" dist="38100" dir="2700000" algn="tl">
                    <a:srgbClr val="000000">
                      <a:alpha val="43137"/>
                    </a:srgbClr>
                  </a:outerShdw>
                </a:effectLst>
                <a:latin typeface="+mn-lt"/>
                <a:ea typeface="Verdana" pitchFamily="34" charset="0"/>
                <a:cs typeface="Verdana" pitchFamily="34" charset="0"/>
              </a:rPr>
              <a:t>infection control interventions including </a:t>
            </a:r>
            <a:r>
              <a:rPr lang="en-GB" altLang="en-US" sz="2400" b="1" dirty="0" smtClean="0">
                <a:solidFill>
                  <a:srgbClr val="002060"/>
                </a:solidFill>
                <a:effectLst>
                  <a:outerShdw blurRad="38100" dist="38100" dir="2700000" algn="tl">
                    <a:srgbClr val="000000">
                      <a:alpha val="43137"/>
                    </a:srgbClr>
                  </a:outerShdw>
                </a:effectLst>
                <a:latin typeface="+mn-lt"/>
                <a:ea typeface="Verdana" pitchFamily="34" charset="0"/>
                <a:cs typeface="Verdana" pitchFamily="34" charset="0"/>
              </a:rPr>
              <a:t>PPE should be based on</a:t>
            </a:r>
            <a:r>
              <a:rPr lang="en-GB" sz="2400" b="1" dirty="0" smtClean="0">
                <a:solidFill>
                  <a:srgbClr val="002060"/>
                </a:solidFill>
                <a:latin typeface="+mn-lt"/>
              </a:rPr>
              <a:t>:</a:t>
            </a:r>
            <a:endParaRPr lang="en-US" sz="2400" dirty="0">
              <a:solidFill>
                <a:srgbClr val="002060"/>
              </a:solidFill>
              <a:latin typeface="+mn-lt"/>
            </a:endParaRPr>
          </a:p>
        </p:txBody>
      </p:sp>
      <p:sp>
        <p:nvSpPr>
          <p:cNvPr id="3" name="Content Placeholder 2"/>
          <p:cNvSpPr>
            <a:spLocks noGrp="1"/>
          </p:cNvSpPr>
          <p:nvPr>
            <p:ph idx="1"/>
          </p:nvPr>
        </p:nvSpPr>
        <p:spPr>
          <a:xfrm>
            <a:off x="323528" y="1195619"/>
            <a:ext cx="8640960" cy="4897677"/>
          </a:xfrm>
        </p:spPr>
        <p:txBody>
          <a:bodyPr>
            <a:normAutofit fontScale="92500"/>
          </a:bodyPr>
          <a:lstStyle/>
          <a:p>
            <a:pPr algn="just">
              <a:buClr>
                <a:srgbClr val="C00000"/>
              </a:buClr>
              <a:buFont typeface="Wingdings" panose="05000000000000000000" pitchFamily="2" charset="2"/>
              <a:buChar char="§"/>
            </a:pPr>
            <a:r>
              <a:rPr lang="en-GB" sz="1600" b="1" dirty="0">
                <a:solidFill>
                  <a:srgbClr val="002060"/>
                </a:solidFill>
              </a:rPr>
              <a:t>Likely </a:t>
            </a:r>
            <a:r>
              <a:rPr lang="en-GB" sz="1600" b="1" dirty="0" smtClean="0">
                <a:solidFill>
                  <a:srgbClr val="002060"/>
                </a:solidFill>
              </a:rPr>
              <a:t>pathogen - Ebola </a:t>
            </a:r>
            <a:endParaRPr lang="en-GB" sz="1600" b="1" dirty="0">
              <a:solidFill>
                <a:srgbClr val="002060"/>
              </a:solidFill>
            </a:endParaRPr>
          </a:p>
          <a:p>
            <a:pPr>
              <a:spcBef>
                <a:spcPts val="1200"/>
              </a:spcBef>
              <a:buClr>
                <a:srgbClr val="C00000"/>
              </a:buClr>
              <a:buFont typeface="Wingdings" panose="05000000000000000000" pitchFamily="2" charset="2"/>
              <a:buChar char="§"/>
            </a:pPr>
            <a:r>
              <a:rPr lang="en-GB" sz="1600" b="1" dirty="0">
                <a:solidFill>
                  <a:srgbClr val="002060"/>
                </a:solidFill>
              </a:rPr>
              <a:t>Local, current epidemiology</a:t>
            </a:r>
          </a:p>
          <a:p>
            <a:pPr lvl="1" algn="just"/>
            <a:r>
              <a:rPr lang="en-GB" sz="1600" dirty="0" smtClean="0">
                <a:solidFill>
                  <a:srgbClr val="002060"/>
                </a:solidFill>
              </a:rPr>
              <a:t>what </a:t>
            </a:r>
            <a:r>
              <a:rPr lang="en-GB" sz="1600" dirty="0">
                <a:solidFill>
                  <a:srgbClr val="002060"/>
                </a:solidFill>
              </a:rPr>
              <a:t>is happening in your district/nearby/across the border?</a:t>
            </a:r>
          </a:p>
          <a:p>
            <a:pPr lvl="1" algn="just"/>
            <a:r>
              <a:rPr lang="en-GB" sz="1600" dirty="0">
                <a:solidFill>
                  <a:srgbClr val="002060"/>
                </a:solidFill>
              </a:rPr>
              <a:t>o</a:t>
            </a:r>
            <a:r>
              <a:rPr lang="en-GB" sz="1600" dirty="0" smtClean="0">
                <a:solidFill>
                  <a:srgbClr val="002060"/>
                </a:solidFill>
              </a:rPr>
              <a:t>utbreak</a:t>
            </a:r>
            <a:r>
              <a:rPr lang="en-GB" sz="1600" dirty="0">
                <a:solidFill>
                  <a:srgbClr val="002060"/>
                </a:solidFill>
              </a:rPr>
              <a:t>? Other unusual clinical cases?</a:t>
            </a:r>
          </a:p>
          <a:p>
            <a:pPr>
              <a:spcBef>
                <a:spcPts val="1200"/>
              </a:spcBef>
              <a:buClr>
                <a:srgbClr val="C00000"/>
              </a:buClr>
              <a:buFont typeface="Wingdings" panose="05000000000000000000" pitchFamily="2" charset="2"/>
              <a:buChar char="§"/>
            </a:pPr>
            <a:r>
              <a:rPr lang="en-GB" sz="1600" b="1" dirty="0" smtClean="0">
                <a:solidFill>
                  <a:srgbClr val="002060"/>
                </a:solidFill>
              </a:rPr>
              <a:t>Risk assessment Health </a:t>
            </a:r>
            <a:r>
              <a:rPr lang="en-GB" sz="1600" b="1" dirty="0">
                <a:solidFill>
                  <a:srgbClr val="002060"/>
                </a:solidFill>
              </a:rPr>
              <a:t>worker</a:t>
            </a:r>
          </a:p>
          <a:p>
            <a:pPr lvl="1" algn="just"/>
            <a:r>
              <a:rPr lang="en-GB" altLang="zh-CN" sz="1600" dirty="0" smtClean="0">
                <a:solidFill>
                  <a:srgbClr val="002060"/>
                </a:solidFill>
                <a:ea typeface="SimSun" panose="02010600030101010101" pitchFamily="2" charset="-122"/>
              </a:rPr>
              <a:t>anticipated contact</a:t>
            </a:r>
          </a:p>
          <a:p>
            <a:pPr lvl="1" algn="just"/>
            <a:r>
              <a:rPr lang="en-GB" altLang="zh-CN" sz="1600" dirty="0" smtClean="0">
                <a:solidFill>
                  <a:srgbClr val="002060"/>
                </a:solidFill>
                <a:ea typeface="SimSun" panose="02010600030101010101" pitchFamily="2" charset="-122"/>
              </a:rPr>
              <a:t>non-intact skin?</a:t>
            </a:r>
          </a:p>
          <a:p>
            <a:pPr lvl="1" algn="just"/>
            <a:r>
              <a:rPr lang="en-GB" altLang="zh-CN" sz="1600" dirty="0" smtClean="0">
                <a:solidFill>
                  <a:srgbClr val="002060"/>
                </a:solidFill>
                <a:ea typeface="SimSun" panose="02010600030101010101" pitchFamily="2" charset="-122"/>
              </a:rPr>
              <a:t>am I ill with acute respiratory infection? Am I immunosuppressed?</a:t>
            </a:r>
          </a:p>
          <a:p>
            <a:pPr marL="342000" lvl="1" indent="-342900">
              <a:spcBef>
                <a:spcPts val="1200"/>
              </a:spcBef>
              <a:buClr>
                <a:srgbClr val="C00000"/>
              </a:buClr>
              <a:buFont typeface="Wingdings" panose="05000000000000000000" pitchFamily="2" charset="2"/>
              <a:buChar char="§"/>
            </a:pPr>
            <a:r>
              <a:rPr lang="en-GB" sz="1600" b="1" dirty="0" smtClean="0">
                <a:solidFill>
                  <a:srgbClr val="002060"/>
                </a:solidFill>
                <a:ea typeface="SimSun" panose="02010600030101010101" pitchFamily="2" charset="-122"/>
              </a:rPr>
              <a:t>Patient: History of exposure, risk factors</a:t>
            </a:r>
          </a:p>
          <a:p>
            <a:pPr marL="342900" lvl="1" indent="0" algn="just">
              <a:buNone/>
            </a:pPr>
            <a:r>
              <a:rPr lang="en-GB" sz="1600" dirty="0" smtClean="0">
                <a:solidFill>
                  <a:srgbClr val="002060"/>
                </a:solidFill>
                <a:ea typeface="SimSun" panose="02010600030101010101" pitchFamily="2" charset="-122"/>
              </a:rPr>
              <a:t> -   is patient coughing or vomiting? (droplets)</a:t>
            </a:r>
            <a:endParaRPr lang="en-GB" sz="1600" dirty="0" smtClean="0">
              <a:solidFill>
                <a:srgbClr val="002060"/>
              </a:solidFill>
            </a:endParaRPr>
          </a:p>
          <a:p>
            <a:pPr>
              <a:spcBef>
                <a:spcPts val="1200"/>
              </a:spcBef>
              <a:buClr>
                <a:srgbClr val="C00000"/>
              </a:buClr>
              <a:buFont typeface="Wingdings" panose="05000000000000000000" pitchFamily="2" charset="2"/>
              <a:buChar char="§"/>
            </a:pPr>
            <a:r>
              <a:rPr lang="en-GB" sz="1600" b="1" dirty="0" smtClean="0">
                <a:solidFill>
                  <a:srgbClr val="002060"/>
                </a:solidFill>
              </a:rPr>
              <a:t>Whether you are about to do a </a:t>
            </a:r>
            <a:r>
              <a:rPr lang="en-GB" sz="1600" b="1" u="sng" dirty="0" smtClean="0">
                <a:solidFill>
                  <a:srgbClr val="002060"/>
                </a:solidFill>
              </a:rPr>
              <a:t>procedure that can aerosolize</a:t>
            </a:r>
            <a:r>
              <a:rPr lang="en-GB" sz="1600" b="1" dirty="0" smtClean="0">
                <a:solidFill>
                  <a:srgbClr val="002060"/>
                </a:solidFill>
              </a:rPr>
              <a:t> infectious droplets such as: </a:t>
            </a:r>
          </a:p>
          <a:p>
            <a:pPr lvl="1" algn="just"/>
            <a:r>
              <a:rPr lang="en-GB" altLang="en-US" sz="1600" dirty="0">
                <a:solidFill>
                  <a:srgbClr val="002060"/>
                </a:solidFill>
                <a:ea typeface="Arial" panose="020B0604020202020204" pitchFamily="34" charset="0"/>
              </a:rPr>
              <a:t>aspiration or open suctioning of respiratory tract secretions</a:t>
            </a:r>
          </a:p>
          <a:p>
            <a:pPr lvl="1" algn="just"/>
            <a:r>
              <a:rPr lang="en-GB" altLang="en-US" sz="1600" dirty="0">
                <a:solidFill>
                  <a:srgbClr val="002060"/>
                </a:solidFill>
                <a:ea typeface="Arial" panose="020B0604020202020204" pitchFamily="34" charset="0"/>
              </a:rPr>
              <a:t>intubation</a:t>
            </a:r>
          </a:p>
          <a:p>
            <a:pPr lvl="1" algn="just"/>
            <a:r>
              <a:rPr lang="en-GB" altLang="en-US" sz="1600" dirty="0">
                <a:solidFill>
                  <a:srgbClr val="002060"/>
                </a:solidFill>
                <a:ea typeface="Arial" panose="020B0604020202020204" pitchFamily="34" charset="0"/>
              </a:rPr>
              <a:t>cardiopulmonary resuscitation</a:t>
            </a:r>
          </a:p>
          <a:p>
            <a:pPr lvl="1" algn="just"/>
            <a:r>
              <a:rPr lang="en-GB" altLang="en-US" sz="1600" dirty="0">
                <a:solidFill>
                  <a:srgbClr val="002060"/>
                </a:solidFill>
                <a:ea typeface="Arial" panose="020B0604020202020204" pitchFamily="34" charset="0"/>
              </a:rPr>
              <a:t>b</a:t>
            </a:r>
            <a:r>
              <a:rPr lang="en-GB" altLang="en-US" sz="1600" dirty="0" smtClean="0">
                <a:solidFill>
                  <a:srgbClr val="002060"/>
                </a:solidFill>
                <a:ea typeface="Arial" panose="020B0604020202020204" pitchFamily="34" charset="0"/>
              </a:rPr>
              <a:t>ronchoscopy</a:t>
            </a:r>
          </a:p>
          <a:p>
            <a:pPr lvl="1" algn="just"/>
            <a:r>
              <a:rPr lang="en-US" altLang="en-US" sz="1600" dirty="0">
                <a:solidFill>
                  <a:srgbClr val="002060"/>
                </a:solidFill>
                <a:ea typeface="Arial" panose="020B0604020202020204" pitchFamily="34" charset="0"/>
              </a:rPr>
              <a:t>a</a:t>
            </a:r>
            <a:r>
              <a:rPr lang="en-US" altLang="en-US" sz="1600" dirty="0" smtClean="0">
                <a:solidFill>
                  <a:srgbClr val="002060"/>
                </a:solidFill>
                <a:ea typeface="Arial" panose="020B0604020202020204" pitchFamily="34" charset="0"/>
              </a:rPr>
              <a:t>utopsy or surgery </a:t>
            </a:r>
            <a:r>
              <a:rPr lang="en-US" altLang="en-US" sz="1600" dirty="0">
                <a:solidFill>
                  <a:srgbClr val="002060"/>
                </a:solidFill>
                <a:ea typeface="Arial" panose="020B0604020202020204" pitchFamily="34" charset="0"/>
              </a:rPr>
              <a:t>involving the use of high speed </a:t>
            </a:r>
            <a:r>
              <a:rPr lang="en-US" altLang="en-US" sz="1600" dirty="0" smtClean="0">
                <a:solidFill>
                  <a:srgbClr val="002060"/>
                </a:solidFill>
                <a:ea typeface="Arial" panose="020B0604020202020204" pitchFamily="34" charset="0"/>
              </a:rPr>
              <a:t>devices</a:t>
            </a:r>
            <a:endParaRPr lang="en-GB" altLang="en-US" sz="1600" dirty="0" smtClean="0">
              <a:solidFill>
                <a:srgbClr val="002060"/>
              </a:solidFill>
              <a:ea typeface="Arial" panose="020B0604020202020204" pitchFamily="34" charset="0"/>
            </a:endParaRPr>
          </a:p>
          <a:p>
            <a:pPr marL="0" indent="0">
              <a:buNone/>
            </a:pPr>
            <a:endParaRPr lang="en-GB" sz="1600" b="1" dirty="0" smtClean="0">
              <a:solidFill>
                <a:srgbClr val="002060"/>
              </a:solidFill>
            </a:endParaRPr>
          </a:p>
          <a:p>
            <a:pPr lvl="1"/>
            <a:endParaRPr lang="en-US" sz="1600" b="1" dirty="0">
              <a:solidFill>
                <a:srgbClr val="002060"/>
              </a:solidFill>
            </a:endParaRPr>
          </a:p>
          <a:p>
            <a:endParaRPr lang="en-US" sz="1600" dirty="0">
              <a:solidFill>
                <a:srgbClr val="002060"/>
              </a:solidFill>
            </a:endParaRPr>
          </a:p>
        </p:txBody>
      </p:sp>
    </p:spTree>
    <p:extLst>
      <p:ext uri="{BB962C8B-B14F-4D97-AF65-F5344CB8AC3E}">
        <p14:creationId xmlns:p14="http://schemas.microsoft.com/office/powerpoint/2010/main" val="126039797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497" y="0"/>
            <a:ext cx="9108504" cy="1071546"/>
          </a:xfrm>
        </p:spPr>
        <p:txBody>
          <a:bodyPr>
            <a:noAutofit/>
          </a:bodyPr>
          <a:lstStyle/>
          <a:p>
            <a:r>
              <a:rPr lang="en-US" altLang="en-US" sz="2400" b="1" dirty="0">
                <a:solidFill>
                  <a:srgbClr val="002060"/>
                </a:solidFill>
                <a:effectLst>
                  <a:outerShdw blurRad="38100" dist="38100" dir="2700000" algn="tl">
                    <a:srgbClr val="000000">
                      <a:alpha val="43137"/>
                    </a:srgbClr>
                  </a:outerShdw>
                </a:effectLst>
                <a:latin typeface="+mn-lt"/>
                <a:ea typeface="Verdana" pitchFamily="34" charset="0"/>
                <a:cs typeface="Verdana" pitchFamily="34" charset="0"/>
              </a:rPr>
              <a:t>Additional precautions, in addition to standard precautions, according to the infectious etiology or procedure:</a:t>
            </a:r>
          </a:p>
        </p:txBody>
      </p:sp>
      <p:sp>
        <p:nvSpPr>
          <p:cNvPr id="3" name="Content Placeholder 2"/>
          <p:cNvSpPr>
            <a:spLocks noGrp="1"/>
          </p:cNvSpPr>
          <p:nvPr>
            <p:ph idx="1"/>
          </p:nvPr>
        </p:nvSpPr>
        <p:spPr>
          <a:xfrm>
            <a:off x="422645" y="1214422"/>
            <a:ext cx="8568955" cy="4742469"/>
          </a:xfrm>
        </p:spPr>
        <p:txBody>
          <a:bodyPr>
            <a:normAutofit/>
          </a:bodyPr>
          <a:lstStyle/>
          <a:p>
            <a:pPr marL="0" indent="0" algn="just">
              <a:buNone/>
            </a:pPr>
            <a:r>
              <a:rPr lang="en-US" sz="1600" b="1" dirty="0">
                <a:solidFill>
                  <a:srgbClr val="002060"/>
                </a:solidFill>
              </a:rPr>
              <a:t>Droplet precautions- </a:t>
            </a:r>
            <a:r>
              <a:rPr lang="en-GB" sz="1600" b="1" dirty="0" smtClean="0">
                <a:solidFill>
                  <a:srgbClr val="002060"/>
                </a:solidFill>
              </a:rPr>
              <a:t>for </a:t>
            </a:r>
            <a:r>
              <a:rPr lang="en-GB" sz="1600" b="1" dirty="0">
                <a:solidFill>
                  <a:srgbClr val="002060"/>
                </a:solidFill>
              </a:rPr>
              <a:t>infections transmitted by </a:t>
            </a:r>
            <a:r>
              <a:rPr lang="en-GB" sz="1600" b="1" u="sng" dirty="0">
                <a:solidFill>
                  <a:srgbClr val="002060"/>
                </a:solidFill>
              </a:rPr>
              <a:t>large droplets</a:t>
            </a:r>
            <a:endParaRPr lang="en-US" sz="1600" b="1" u="sng" dirty="0">
              <a:solidFill>
                <a:srgbClr val="002060"/>
              </a:solidFill>
            </a:endParaRPr>
          </a:p>
          <a:p>
            <a:pPr algn="just">
              <a:buClr>
                <a:srgbClr val="FF0000"/>
              </a:buClr>
            </a:pPr>
            <a:r>
              <a:rPr lang="en-GB" sz="1600" dirty="0">
                <a:solidFill>
                  <a:srgbClr val="002060"/>
                </a:solidFill>
              </a:rPr>
              <a:t>Certain infections produces respiratory aerosols with large particles or droplets (&gt;5 </a:t>
            </a:r>
            <a:r>
              <a:rPr lang="en-GB" sz="1600" dirty="0" err="1">
                <a:solidFill>
                  <a:srgbClr val="002060"/>
                </a:solidFill>
              </a:rPr>
              <a:t>μm</a:t>
            </a:r>
            <a:r>
              <a:rPr lang="en-GB" sz="1600" dirty="0">
                <a:solidFill>
                  <a:srgbClr val="002060"/>
                </a:solidFill>
              </a:rPr>
              <a:t> in diameter)</a:t>
            </a:r>
          </a:p>
          <a:p>
            <a:pPr algn="just">
              <a:buClr>
                <a:srgbClr val="FF0000"/>
              </a:buClr>
            </a:pPr>
            <a:r>
              <a:rPr lang="en-GB" sz="1600" dirty="0">
                <a:solidFill>
                  <a:srgbClr val="002060"/>
                </a:solidFill>
              </a:rPr>
              <a:t>Droplets remain suspended in the air for a limited period of time and settle within 1 m of the </a:t>
            </a:r>
            <a:r>
              <a:rPr lang="en-GB" sz="1600" dirty="0" smtClean="0">
                <a:solidFill>
                  <a:srgbClr val="002060"/>
                </a:solidFill>
              </a:rPr>
              <a:t>source </a:t>
            </a:r>
            <a:endParaRPr lang="en-US" sz="1600" dirty="0">
              <a:solidFill>
                <a:srgbClr val="002060"/>
              </a:solidFill>
            </a:endParaRPr>
          </a:p>
          <a:p>
            <a:pPr marL="0" indent="0" algn="just">
              <a:buNone/>
            </a:pPr>
            <a:endParaRPr lang="en-US" sz="1600" b="1" dirty="0" smtClean="0">
              <a:solidFill>
                <a:srgbClr val="002060"/>
              </a:solidFill>
            </a:endParaRPr>
          </a:p>
          <a:p>
            <a:pPr marL="0" indent="0" algn="just">
              <a:buNone/>
            </a:pPr>
            <a:r>
              <a:rPr lang="en-US" sz="1600" b="1" dirty="0" smtClean="0">
                <a:solidFill>
                  <a:srgbClr val="002060"/>
                </a:solidFill>
              </a:rPr>
              <a:t>Airborne </a:t>
            </a:r>
            <a:r>
              <a:rPr lang="en-US" sz="1600" b="1" dirty="0">
                <a:solidFill>
                  <a:srgbClr val="002060"/>
                </a:solidFill>
              </a:rPr>
              <a:t>precautions- </a:t>
            </a:r>
            <a:r>
              <a:rPr lang="en-GB" sz="1600" b="1" dirty="0">
                <a:solidFill>
                  <a:srgbClr val="002060"/>
                </a:solidFill>
              </a:rPr>
              <a:t>for infections transmitted by </a:t>
            </a:r>
            <a:r>
              <a:rPr lang="en-GB" sz="1600" b="1" u="sng" dirty="0">
                <a:solidFill>
                  <a:srgbClr val="002060"/>
                </a:solidFill>
              </a:rPr>
              <a:t>small droplet nuclei </a:t>
            </a:r>
            <a:endParaRPr lang="en-US" sz="1600" b="1" u="sng" dirty="0">
              <a:solidFill>
                <a:srgbClr val="002060"/>
              </a:solidFill>
            </a:endParaRPr>
          </a:p>
          <a:p>
            <a:pPr algn="just">
              <a:buClr>
                <a:srgbClr val="FF0000"/>
              </a:buClr>
            </a:pPr>
            <a:r>
              <a:rPr lang="en-GB" sz="1600" dirty="0">
                <a:solidFill>
                  <a:srgbClr val="002060"/>
                </a:solidFill>
              </a:rPr>
              <a:t>Smaller particles (small droplet nuclei ≤5 </a:t>
            </a:r>
            <a:r>
              <a:rPr lang="en-GB" sz="1600" dirty="0" err="1">
                <a:solidFill>
                  <a:srgbClr val="002060"/>
                </a:solidFill>
              </a:rPr>
              <a:t>μm</a:t>
            </a:r>
            <a:r>
              <a:rPr lang="en-GB" sz="1600" dirty="0">
                <a:solidFill>
                  <a:srgbClr val="002060"/>
                </a:solidFill>
              </a:rPr>
              <a:t> in diameter)- can reach alveoli</a:t>
            </a:r>
          </a:p>
          <a:p>
            <a:pPr algn="just">
              <a:buClr>
                <a:srgbClr val="FF0000"/>
              </a:buClr>
            </a:pPr>
            <a:r>
              <a:rPr lang="en-GB" sz="1600" dirty="0">
                <a:solidFill>
                  <a:srgbClr val="002060"/>
                </a:solidFill>
              </a:rPr>
              <a:t>Settle slowly, remain suspended in the air for variable lengths of </a:t>
            </a:r>
            <a:r>
              <a:rPr lang="en-GB" sz="1600" dirty="0" smtClean="0">
                <a:solidFill>
                  <a:srgbClr val="002060"/>
                </a:solidFill>
              </a:rPr>
              <a:t>time</a:t>
            </a:r>
            <a:endParaRPr lang="en-US" sz="1600" dirty="0">
              <a:solidFill>
                <a:srgbClr val="002060"/>
              </a:solidFill>
            </a:endParaRPr>
          </a:p>
          <a:p>
            <a:pPr marL="0" indent="0" algn="just">
              <a:buNone/>
            </a:pPr>
            <a:endParaRPr lang="en-US" sz="1600" b="1" dirty="0" smtClean="0">
              <a:solidFill>
                <a:srgbClr val="002060"/>
              </a:solidFill>
            </a:endParaRPr>
          </a:p>
          <a:p>
            <a:pPr marL="0" indent="0" algn="just">
              <a:buNone/>
            </a:pPr>
            <a:r>
              <a:rPr lang="en-US" sz="1600" b="1" dirty="0" smtClean="0">
                <a:solidFill>
                  <a:srgbClr val="002060"/>
                </a:solidFill>
              </a:rPr>
              <a:t>Contact </a:t>
            </a:r>
            <a:r>
              <a:rPr lang="en-US" sz="1600" b="1" dirty="0">
                <a:solidFill>
                  <a:srgbClr val="002060"/>
                </a:solidFill>
              </a:rPr>
              <a:t>precautions-</a:t>
            </a:r>
            <a:r>
              <a:rPr lang="en-GB" sz="1600" b="1" dirty="0">
                <a:solidFill>
                  <a:srgbClr val="002060"/>
                </a:solidFill>
              </a:rPr>
              <a:t>for infections transmitted </a:t>
            </a:r>
            <a:r>
              <a:rPr lang="en-GB" sz="1600" b="1" u="sng" dirty="0">
                <a:solidFill>
                  <a:srgbClr val="002060"/>
                </a:solidFill>
              </a:rPr>
              <a:t>by contact</a:t>
            </a:r>
            <a:endParaRPr lang="en-US" sz="1600" b="1" u="sng" dirty="0">
              <a:solidFill>
                <a:srgbClr val="002060"/>
              </a:solidFill>
            </a:endParaRPr>
          </a:p>
          <a:p>
            <a:pPr algn="just">
              <a:buClr>
                <a:srgbClr val="FF0000"/>
              </a:buClr>
            </a:pPr>
            <a:r>
              <a:rPr lang="en-GB" sz="1600" dirty="0">
                <a:solidFill>
                  <a:srgbClr val="002060"/>
                </a:solidFill>
              </a:rPr>
              <a:t>Direct body surface to body surface contact and physical transfer of microorganisms OR</a:t>
            </a:r>
          </a:p>
          <a:p>
            <a:pPr algn="just">
              <a:buClr>
                <a:srgbClr val="FF0000"/>
              </a:buClr>
            </a:pPr>
            <a:r>
              <a:rPr lang="en-GB" sz="1600" dirty="0">
                <a:solidFill>
                  <a:srgbClr val="002060"/>
                </a:solidFill>
              </a:rPr>
              <a:t>Indirect- via contaminated hands or equipment that carry and transfer the microorganisms</a:t>
            </a:r>
          </a:p>
          <a:p>
            <a:pPr algn="just">
              <a:buClr>
                <a:srgbClr val="FF0000"/>
              </a:buClr>
            </a:pPr>
            <a:r>
              <a:rPr lang="en-US" sz="1600" dirty="0">
                <a:solidFill>
                  <a:srgbClr val="002060"/>
                </a:solidFill>
              </a:rPr>
              <a:t>Most frequent mode of transmission of nosocomial infection </a:t>
            </a:r>
          </a:p>
        </p:txBody>
      </p:sp>
    </p:spTree>
    <p:extLst>
      <p:ext uri="{BB962C8B-B14F-4D97-AF65-F5344CB8AC3E}">
        <p14:creationId xmlns:p14="http://schemas.microsoft.com/office/powerpoint/2010/main" val="346641084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895534457"/>
              </p:ext>
            </p:extLst>
          </p:nvPr>
        </p:nvGraphicFramePr>
        <p:xfrm>
          <a:off x="0" y="1"/>
          <a:ext cx="9144000" cy="6165303"/>
        </p:xfrm>
        <a:graphic>
          <a:graphicData uri="http://schemas.openxmlformats.org/drawingml/2006/table">
            <a:tbl>
              <a:tblPr firstRow="1" firstCol="1" bandRow="1">
                <a:tableStyleId>{21E4AEA4-8DFA-4A89-87EB-49C32662AFE0}</a:tableStyleId>
              </a:tblPr>
              <a:tblGrid>
                <a:gridCol w="2371573"/>
                <a:gridCol w="6772427"/>
              </a:tblGrid>
              <a:tr h="662468">
                <a:tc gridSpan="2">
                  <a:txBody>
                    <a:bodyPr/>
                    <a:lstStyle/>
                    <a:p>
                      <a:pPr marL="0" marR="0" algn="ctr">
                        <a:spcBef>
                          <a:spcPts val="1200"/>
                        </a:spcBef>
                        <a:spcAft>
                          <a:spcPts val="0"/>
                        </a:spcAft>
                      </a:pPr>
                      <a:r>
                        <a:rPr lang="en-GB" sz="2000" dirty="0" smtClean="0">
                          <a:effectLst/>
                        </a:rPr>
                        <a:t>Additional </a:t>
                      </a:r>
                      <a:r>
                        <a:rPr lang="en-GB" sz="2000" dirty="0">
                          <a:effectLst/>
                        </a:rPr>
                        <a:t>precautions by suspected organisms </a:t>
                      </a:r>
                      <a:endParaRPr lang="en-GB" sz="2000" dirty="0" smtClean="0">
                        <a:effectLst/>
                      </a:endParaRPr>
                    </a:p>
                    <a:p>
                      <a:pPr marL="0" marR="0" algn="ctr">
                        <a:spcBef>
                          <a:spcPts val="0"/>
                        </a:spcBef>
                        <a:spcAft>
                          <a:spcPts val="0"/>
                        </a:spcAft>
                      </a:pPr>
                      <a:r>
                        <a:rPr lang="en-GB" sz="2000" dirty="0" smtClean="0">
                          <a:effectLst/>
                        </a:rPr>
                        <a:t> in addition to standard precautions </a:t>
                      </a:r>
                      <a:endParaRPr lang="en-US" sz="2000" dirty="0">
                        <a:solidFill>
                          <a:srgbClr val="002060"/>
                        </a:solidFill>
                        <a:effectLst/>
                        <a:latin typeface="+mn-lt"/>
                        <a:ea typeface="Times New Roman" panose="02020603050405020304" pitchFamily="18" charset="0"/>
                        <a:cs typeface="Times New Roman" panose="02020603050405020304" pitchFamily="18" charset="0"/>
                      </a:endParaRPr>
                    </a:p>
                  </a:txBody>
                  <a:tcPr marL="44762" marR="44762" marT="0" marB="0"/>
                </a:tc>
                <a:tc hMerge="1">
                  <a:txBody>
                    <a:bodyPr/>
                    <a:lstStyle/>
                    <a:p>
                      <a:endParaRPr lang="en-US"/>
                    </a:p>
                  </a:txBody>
                  <a:tcPr/>
                </a:tc>
              </a:tr>
              <a:tr h="344329">
                <a:tc>
                  <a:txBody>
                    <a:bodyPr/>
                    <a:lstStyle/>
                    <a:p>
                      <a:pPr marL="0" marR="0" algn="l">
                        <a:spcBef>
                          <a:spcPts val="1800"/>
                        </a:spcBef>
                        <a:spcAft>
                          <a:spcPts val="0"/>
                        </a:spcAft>
                      </a:pPr>
                      <a:r>
                        <a:rPr lang="en-GB" sz="1500" dirty="0">
                          <a:effectLst/>
                        </a:rPr>
                        <a:t>Additional precautions</a:t>
                      </a:r>
                      <a:r>
                        <a:rPr lang="en-GB" sz="1600" dirty="0">
                          <a:effectLst/>
                        </a:rPr>
                        <a:t>:</a:t>
                      </a:r>
                      <a:endParaRPr lang="en-US" sz="1600" b="1" i="0" dirty="0">
                        <a:solidFill>
                          <a:srgbClr val="002060"/>
                        </a:solidFill>
                        <a:effectLst/>
                        <a:latin typeface="+mn-lt"/>
                        <a:ea typeface="Times New Roman" panose="02020603050405020304" pitchFamily="18" charset="0"/>
                        <a:cs typeface="Times New Roman" panose="02020603050405020304" pitchFamily="18" charset="0"/>
                      </a:endParaRPr>
                    </a:p>
                  </a:txBody>
                  <a:tcPr marL="44762" marR="44762" marT="0" marB="0"/>
                </a:tc>
                <a:tc>
                  <a:txBody>
                    <a:bodyPr/>
                    <a:lstStyle/>
                    <a:p>
                      <a:pPr marL="0" marR="0">
                        <a:spcBef>
                          <a:spcPts val="0"/>
                        </a:spcBef>
                        <a:spcAft>
                          <a:spcPts val="0"/>
                        </a:spcAft>
                      </a:pPr>
                      <a:r>
                        <a:rPr lang="en-GB" sz="1100" dirty="0">
                          <a:solidFill>
                            <a:srgbClr val="002060"/>
                          </a:solidFill>
                          <a:effectLst/>
                        </a:rPr>
                        <a:t>Disease or organisms include </a:t>
                      </a:r>
                      <a:endParaRPr lang="en-US" sz="1100" b="1" i="0" dirty="0">
                        <a:solidFill>
                          <a:srgbClr val="002060"/>
                        </a:solidFill>
                        <a:effectLst/>
                        <a:latin typeface="+mn-lt"/>
                        <a:ea typeface="Times New Roman" panose="02020603050405020304" pitchFamily="18" charset="0"/>
                        <a:cs typeface="Times New Roman" panose="02020603050405020304" pitchFamily="18" charset="0"/>
                      </a:endParaRPr>
                    </a:p>
                  </a:txBody>
                  <a:tcPr marL="44762" marR="44762" marT="0" marB="0"/>
                </a:tc>
              </a:tr>
              <a:tr h="1650895">
                <a:tc>
                  <a:txBody>
                    <a:bodyPr/>
                    <a:lstStyle/>
                    <a:p>
                      <a:pPr marL="0" marR="0">
                        <a:spcBef>
                          <a:spcPts val="0"/>
                        </a:spcBef>
                        <a:spcAft>
                          <a:spcPts val="0"/>
                        </a:spcAft>
                      </a:pPr>
                      <a:r>
                        <a:rPr lang="en-GB" sz="1200" dirty="0">
                          <a:effectLst/>
                        </a:rPr>
                        <a:t>Droplet precautions</a:t>
                      </a:r>
                      <a:endParaRPr lang="en-US" sz="1200" dirty="0">
                        <a:solidFill>
                          <a:srgbClr val="002060"/>
                        </a:solidFill>
                        <a:effectLst/>
                        <a:latin typeface="+mn-lt"/>
                        <a:ea typeface="Times New Roman" panose="02020603050405020304" pitchFamily="18" charset="0"/>
                        <a:cs typeface="Times New Roman" panose="02020603050405020304" pitchFamily="18" charset="0"/>
                      </a:endParaRPr>
                    </a:p>
                  </a:txBody>
                  <a:tcPr marL="44762" marR="44762" marT="0" marB="0"/>
                </a:tc>
                <a:tc>
                  <a:txBody>
                    <a:bodyPr/>
                    <a:lstStyle/>
                    <a:p>
                      <a:pPr marL="342900" marR="0" lvl="0" indent="-342900">
                        <a:spcBef>
                          <a:spcPts val="0"/>
                        </a:spcBef>
                        <a:spcAft>
                          <a:spcPts val="0"/>
                        </a:spcAft>
                        <a:buFont typeface="Symbol" panose="05050102010706020507" pitchFamily="18" charset="2"/>
                        <a:buChar char=""/>
                      </a:pPr>
                      <a:r>
                        <a:rPr lang="en-GB" sz="1100" dirty="0">
                          <a:solidFill>
                            <a:srgbClr val="002060"/>
                          </a:solidFill>
                          <a:effectLst/>
                        </a:rPr>
                        <a:t>Acute respiratory diseases (ARD) transmitted through large droplets  including:</a:t>
                      </a:r>
                      <a:endParaRPr lang="en-US" sz="1200" dirty="0">
                        <a:solidFill>
                          <a:srgbClr val="002060"/>
                        </a:solidFill>
                        <a:effectLst/>
                      </a:endParaRPr>
                    </a:p>
                    <a:p>
                      <a:pPr marL="742950" marR="0" lvl="1" indent="-285750">
                        <a:spcBef>
                          <a:spcPts val="0"/>
                        </a:spcBef>
                        <a:spcAft>
                          <a:spcPts val="0"/>
                        </a:spcAft>
                        <a:buFont typeface="Courier New" panose="02070309020205020404" pitchFamily="49" charset="0"/>
                        <a:buChar char="o"/>
                      </a:pPr>
                      <a:r>
                        <a:rPr lang="en-GB" sz="1100" dirty="0">
                          <a:solidFill>
                            <a:srgbClr val="002060"/>
                          </a:solidFill>
                          <a:effectLst/>
                        </a:rPr>
                        <a:t>influenza (seasonal, pandemic) and </a:t>
                      </a:r>
                      <a:endParaRPr lang="en-US" sz="1200" dirty="0">
                        <a:solidFill>
                          <a:srgbClr val="002060"/>
                        </a:solidFill>
                        <a:effectLst/>
                      </a:endParaRPr>
                    </a:p>
                    <a:p>
                      <a:pPr marL="742950" marR="0" lvl="1" indent="-285750">
                        <a:spcBef>
                          <a:spcPts val="0"/>
                        </a:spcBef>
                        <a:spcAft>
                          <a:spcPts val="0"/>
                        </a:spcAft>
                        <a:buFont typeface="Courier New" panose="02070309020205020404" pitchFamily="49" charset="0"/>
                        <a:buChar char="o"/>
                      </a:pPr>
                      <a:r>
                        <a:rPr lang="en-GB" sz="1100" dirty="0">
                          <a:solidFill>
                            <a:srgbClr val="002060"/>
                          </a:solidFill>
                          <a:effectLst/>
                        </a:rPr>
                        <a:t>ARD with no pathogen identified, no risk factor for tuberculosis or ARI of potential international  </a:t>
                      </a:r>
                      <a:r>
                        <a:rPr lang="en-GB" sz="1100" dirty="0" smtClean="0">
                          <a:solidFill>
                            <a:srgbClr val="002060"/>
                          </a:solidFill>
                          <a:effectLst/>
                        </a:rPr>
                        <a:t>concern</a:t>
                      </a:r>
                      <a:endParaRPr lang="en-US" sz="1200" dirty="0">
                        <a:solidFill>
                          <a:srgbClr val="002060"/>
                        </a:solidFill>
                        <a:effectLst/>
                      </a:endParaRPr>
                    </a:p>
                    <a:p>
                      <a:pPr marL="342900" marR="0" lvl="0" indent="-342900">
                        <a:spcBef>
                          <a:spcPts val="0"/>
                        </a:spcBef>
                        <a:spcAft>
                          <a:spcPts val="0"/>
                        </a:spcAft>
                        <a:buFont typeface="Symbol" panose="05050102010706020507" pitchFamily="18" charset="2"/>
                        <a:buChar char=""/>
                      </a:pPr>
                      <a:r>
                        <a:rPr lang="en-GB" sz="1100" dirty="0">
                          <a:solidFill>
                            <a:srgbClr val="002060"/>
                          </a:solidFill>
                          <a:effectLst/>
                        </a:rPr>
                        <a:t>Pneumonic plague</a:t>
                      </a:r>
                      <a:endParaRPr lang="en-US" sz="1200" dirty="0">
                        <a:solidFill>
                          <a:srgbClr val="002060"/>
                        </a:solidFill>
                        <a:effectLst/>
                      </a:endParaRPr>
                    </a:p>
                    <a:p>
                      <a:pPr marL="342900" marR="0" lvl="0" indent="-342900">
                        <a:spcBef>
                          <a:spcPts val="0"/>
                        </a:spcBef>
                        <a:spcAft>
                          <a:spcPts val="0"/>
                        </a:spcAft>
                        <a:buFont typeface="Symbol" panose="05050102010706020507" pitchFamily="18" charset="2"/>
                        <a:buChar char=""/>
                      </a:pPr>
                      <a:r>
                        <a:rPr lang="en-GB" sz="1100" dirty="0">
                          <a:solidFill>
                            <a:srgbClr val="002060"/>
                          </a:solidFill>
                          <a:effectLst/>
                        </a:rPr>
                        <a:t>Neisseria meningitides for first 24 hours of antimicrobial therapy</a:t>
                      </a:r>
                      <a:endParaRPr lang="en-US" sz="1200" dirty="0">
                        <a:solidFill>
                          <a:srgbClr val="002060"/>
                        </a:solidFill>
                        <a:effectLst/>
                      </a:endParaRPr>
                    </a:p>
                    <a:p>
                      <a:pPr marL="342900" marR="0" lvl="0" indent="-342900">
                        <a:spcBef>
                          <a:spcPts val="0"/>
                        </a:spcBef>
                        <a:spcAft>
                          <a:spcPts val="0"/>
                        </a:spcAft>
                        <a:buFont typeface="Symbol" panose="05050102010706020507" pitchFamily="18" charset="2"/>
                        <a:buChar char=""/>
                      </a:pPr>
                      <a:r>
                        <a:rPr lang="en-GB" sz="1100" dirty="0">
                          <a:solidFill>
                            <a:srgbClr val="002060"/>
                          </a:solidFill>
                          <a:effectLst/>
                        </a:rPr>
                        <a:t>Mumps (infectious </a:t>
                      </a:r>
                      <a:r>
                        <a:rPr lang="en-GB" sz="1100" dirty="0" err="1">
                          <a:solidFill>
                            <a:srgbClr val="002060"/>
                          </a:solidFill>
                          <a:effectLst/>
                        </a:rPr>
                        <a:t>parotitis</a:t>
                      </a:r>
                      <a:r>
                        <a:rPr lang="en-GB" sz="1100" dirty="0">
                          <a:solidFill>
                            <a:srgbClr val="002060"/>
                          </a:solidFill>
                          <a:effectLst/>
                        </a:rPr>
                        <a:t>)</a:t>
                      </a:r>
                      <a:endParaRPr lang="en-US" sz="1200" dirty="0">
                        <a:solidFill>
                          <a:srgbClr val="002060"/>
                        </a:solidFill>
                        <a:effectLst/>
                      </a:endParaRPr>
                    </a:p>
                    <a:p>
                      <a:pPr marL="342900" marR="0" lvl="0" indent="-342900">
                        <a:spcBef>
                          <a:spcPts val="0"/>
                        </a:spcBef>
                        <a:spcAft>
                          <a:spcPts val="0"/>
                        </a:spcAft>
                        <a:buFont typeface="Symbol" panose="05050102010706020507" pitchFamily="18" charset="2"/>
                        <a:buChar char=""/>
                      </a:pPr>
                      <a:r>
                        <a:rPr lang="en-GB" sz="1100" dirty="0">
                          <a:solidFill>
                            <a:srgbClr val="002060"/>
                          </a:solidFill>
                          <a:effectLst/>
                        </a:rPr>
                        <a:t>Diphtheria- pharyngeal</a:t>
                      </a:r>
                      <a:endParaRPr lang="en-US" sz="1200" dirty="0">
                        <a:solidFill>
                          <a:srgbClr val="002060"/>
                        </a:solidFill>
                        <a:effectLst/>
                      </a:endParaRPr>
                    </a:p>
                    <a:p>
                      <a:pPr marL="342900" marR="0" lvl="0" indent="-342900">
                        <a:spcBef>
                          <a:spcPts val="0"/>
                        </a:spcBef>
                        <a:spcAft>
                          <a:spcPts val="0"/>
                        </a:spcAft>
                        <a:buFont typeface="Symbol" panose="05050102010706020507" pitchFamily="18" charset="2"/>
                        <a:buChar char=""/>
                      </a:pPr>
                      <a:r>
                        <a:rPr lang="en-GB" sz="1100" dirty="0">
                          <a:solidFill>
                            <a:srgbClr val="002060"/>
                          </a:solidFill>
                          <a:effectLst/>
                        </a:rPr>
                        <a:t>Pertussis (whooping cough)</a:t>
                      </a:r>
                      <a:endParaRPr lang="en-US" sz="1200" dirty="0">
                        <a:solidFill>
                          <a:srgbClr val="002060"/>
                        </a:solidFill>
                        <a:effectLst/>
                        <a:latin typeface="+mn-lt"/>
                        <a:ea typeface="Times New Roman" panose="02020603050405020304" pitchFamily="18" charset="0"/>
                        <a:cs typeface="Times New Roman" panose="02020603050405020304" pitchFamily="18" charset="0"/>
                      </a:endParaRPr>
                    </a:p>
                  </a:txBody>
                  <a:tcPr marL="44762" marR="44762" marT="0" marB="0"/>
                </a:tc>
              </a:tr>
              <a:tr h="1050570">
                <a:tc>
                  <a:txBody>
                    <a:bodyPr/>
                    <a:lstStyle/>
                    <a:p>
                      <a:pPr marL="0" marR="0">
                        <a:spcBef>
                          <a:spcPts val="0"/>
                        </a:spcBef>
                        <a:spcAft>
                          <a:spcPts val="0"/>
                        </a:spcAft>
                      </a:pPr>
                      <a:r>
                        <a:rPr lang="en-GB" sz="1200" dirty="0">
                          <a:effectLst/>
                        </a:rPr>
                        <a:t>Contact precautions </a:t>
                      </a:r>
                      <a:endParaRPr lang="en-US" sz="1200" dirty="0">
                        <a:solidFill>
                          <a:srgbClr val="002060"/>
                        </a:solidFill>
                        <a:effectLst/>
                        <a:latin typeface="+mn-lt"/>
                        <a:ea typeface="Times New Roman" panose="02020603050405020304" pitchFamily="18" charset="0"/>
                        <a:cs typeface="Times New Roman" panose="02020603050405020304" pitchFamily="18" charset="0"/>
                      </a:endParaRPr>
                    </a:p>
                  </a:txBody>
                  <a:tcPr marL="44762" marR="44762" marT="0" marB="0"/>
                </a:tc>
                <a:tc>
                  <a:txBody>
                    <a:bodyPr/>
                    <a:lstStyle/>
                    <a:p>
                      <a:pPr marL="342900" marR="0" lvl="0" indent="-342900">
                        <a:spcBef>
                          <a:spcPts val="0"/>
                        </a:spcBef>
                        <a:spcAft>
                          <a:spcPts val="0"/>
                        </a:spcAft>
                        <a:buFont typeface="Symbol" panose="05050102010706020507" pitchFamily="18" charset="2"/>
                        <a:buChar char=""/>
                        <a:tabLst>
                          <a:tab pos="228600" algn="l"/>
                        </a:tabLst>
                      </a:pPr>
                      <a:r>
                        <a:rPr lang="en-GB" sz="900" dirty="0">
                          <a:solidFill>
                            <a:srgbClr val="002060"/>
                          </a:solidFill>
                          <a:effectLst/>
                        </a:rPr>
                        <a:t>Vibrio cholera, </a:t>
                      </a:r>
                      <a:r>
                        <a:rPr lang="en-GB" sz="900" dirty="0" err="1">
                          <a:solidFill>
                            <a:srgbClr val="002060"/>
                          </a:solidFill>
                          <a:effectLst/>
                        </a:rPr>
                        <a:t>Shigella</a:t>
                      </a:r>
                      <a:r>
                        <a:rPr lang="en-GB" sz="900" dirty="0">
                          <a:solidFill>
                            <a:srgbClr val="002060"/>
                          </a:solidFill>
                          <a:effectLst/>
                        </a:rPr>
                        <a:t> species</a:t>
                      </a:r>
                      <a:endParaRPr lang="en-US" sz="1000" dirty="0">
                        <a:solidFill>
                          <a:srgbClr val="002060"/>
                        </a:solidFill>
                        <a:effectLst/>
                      </a:endParaRPr>
                    </a:p>
                    <a:p>
                      <a:pPr marL="342900" marR="0" lvl="0" indent="-342900">
                        <a:spcBef>
                          <a:spcPts val="0"/>
                        </a:spcBef>
                        <a:spcAft>
                          <a:spcPts val="0"/>
                        </a:spcAft>
                        <a:buFont typeface="Symbol" panose="05050102010706020507" pitchFamily="18" charset="2"/>
                        <a:buChar char=""/>
                        <a:tabLst>
                          <a:tab pos="228600" algn="l"/>
                        </a:tabLst>
                      </a:pPr>
                      <a:r>
                        <a:rPr lang="en-GB" sz="1100" dirty="0">
                          <a:solidFill>
                            <a:srgbClr val="002060"/>
                          </a:solidFill>
                          <a:effectLst/>
                        </a:rPr>
                        <a:t>Ebola /Marburg, Crimean-Congo haemorrhagic </a:t>
                      </a:r>
                      <a:r>
                        <a:rPr lang="en-GB" sz="1100" dirty="0" smtClean="0">
                          <a:solidFill>
                            <a:srgbClr val="002060"/>
                          </a:solidFill>
                          <a:effectLst/>
                        </a:rPr>
                        <a:t>fever,</a:t>
                      </a:r>
                      <a:r>
                        <a:rPr lang="en-GB" sz="1100" baseline="0" dirty="0" smtClean="0">
                          <a:solidFill>
                            <a:srgbClr val="002060"/>
                          </a:solidFill>
                          <a:effectLst/>
                        </a:rPr>
                        <a:t> Lassa fever</a:t>
                      </a:r>
                      <a:endParaRPr lang="en-US" sz="1200" dirty="0">
                        <a:solidFill>
                          <a:srgbClr val="002060"/>
                        </a:solidFill>
                        <a:effectLst/>
                      </a:endParaRPr>
                    </a:p>
                    <a:p>
                      <a:pPr marL="342900" marR="0" lvl="0" indent="-342900">
                        <a:spcBef>
                          <a:spcPts val="0"/>
                        </a:spcBef>
                        <a:spcAft>
                          <a:spcPts val="0"/>
                        </a:spcAft>
                        <a:buFont typeface="Symbol" panose="05050102010706020507" pitchFamily="18" charset="2"/>
                        <a:buChar char=""/>
                        <a:tabLst>
                          <a:tab pos="228600" algn="l"/>
                        </a:tabLst>
                      </a:pPr>
                      <a:r>
                        <a:rPr lang="en-GB" sz="900" dirty="0">
                          <a:solidFill>
                            <a:srgbClr val="002060"/>
                          </a:solidFill>
                          <a:effectLst/>
                        </a:rPr>
                        <a:t>Resistant bacteria (such as methicillin-resistant Staphylococcus)</a:t>
                      </a:r>
                      <a:endParaRPr lang="en-US" sz="900" dirty="0">
                        <a:solidFill>
                          <a:srgbClr val="002060"/>
                        </a:solidFill>
                        <a:effectLst/>
                      </a:endParaRPr>
                    </a:p>
                    <a:p>
                      <a:pPr marL="342900" marR="0" lvl="0" indent="-342900">
                        <a:spcBef>
                          <a:spcPts val="0"/>
                        </a:spcBef>
                        <a:spcAft>
                          <a:spcPts val="0"/>
                        </a:spcAft>
                        <a:buFont typeface="Symbol" panose="05050102010706020507" pitchFamily="18" charset="2"/>
                        <a:buChar char=""/>
                        <a:tabLst>
                          <a:tab pos="228600" algn="l"/>
                        </a:tabLst>
                      </a:pPr>
                      <a:r>
                        <a:rPr lang="en-GB" sz="900" dirty="0">
                          <a:solidFill>
                            <a:srgbClr val="002060"/>
                          </a:solidFill>
                          <a:effectLst/>
                        </a:rPr>
                        <a:t>Clostridium difficile</a:t>
                      </a:r>
                      <a:endParaRPr lang="en-US" sz="900" dirty="0">
                        <a:solidFill>
                          <a:srgbClr val="002060"/>
                        </a:solidFill>
                        <a:effectLst/>
                      </a:endParaRPr>
                    </a:p>
                    <a:p>
                      <a:pPr marL="342900" marR="0" lvl="0" indent="-342900">
                        <a:spcBef>
                          <a:spcPts val="0"/>
                        </a:spcBef>
                        <a:spcAft>
                          <a:spcPts val="0"/>
                        </a:spcAft>
                        <a:buFont typeface="Symbol" panose="05050102010706020507" pitchFamily="18" charset="2"/>
                        <a:buChar char=""/>
                        <a:tabLst>
                          <a:tab pos="228600" algn="l"/>
                        </a:tabLst>
                      </a:pPr>
                      <a:r>
                        <a:rPr lang="en-GB" sz="900" dirty="0">
                          <a:solidFill>
                            <a:srgbClr val="002060"/>
                          </a:solidFill>
                          <a:effectLst/>
                        </a:rPr>
                        <a:t>Different forms of gastroenteritis  </a:t>
                      </a:r>
                      <a:endParaRPr lang="en-US" sz="1000" dirty="0">
                        <a:solidFill>
                          <a:srgbClr val="002060"/>
                        </a:solidFill>
                        <a:effectLst/>
                      </a:endParaRPr>
                    </a:p>
                    <a:p>
                      <a:pPr marL="342900" marR="0" lvl="0" indent="-342900">
                        <a:spcBef>
                          <a:spcPts val="0"/>
                        </a:spcBef>
                        <a:spcAft>
                          <a:spcPts val="0"/>
                        </a:spcAft>
                        <a:buFont typeface="Symbol" panose="05050102010706020507" pitchFamily="18" charset="2"/>
                        <a:buChar char=""/>
                        <a:tabLst>
                          <a:tab pos="228600" algn="l"/>
                        </a:tabLst>
                      </a:pPr>
                      <a:r>
                        <a:rPr lang="en-GB" sz="900" dirty="0">
                          <a:solidFill>
                            <a:srgbClr val="002060"/>
                          </a:solidFill>
                          <a:effectLst/>
                        </a:rPr>
                        <a:t>Diphtheria- cutaneous</a:t>
                      </a:r>
                      <a:endParaRPr lang="en-US" sz="1000" dirty="0">
                        <a:solidFill>
                          <a:srgbClr val="002060"/>
                        </a:solidFill>
                        <a:effectLst/>
                      </a:endParaRPr>
                    </a:p>
                    <a:p>
                      <a:pPr marL="342900" marR="0" lvl="0" indent="-342900">
                        <a:spcBef>
                          <a:spcPts val="0"/>
                        </a:spcBef>
                        <a:spcAft>
                          <a:spcPts val="0"/>
                        </a:spcAft>
                        <a:buFont typeface="Symbol" panose="05050102010706020507" pitchFamily="18" charset="2"/>
                        <a:buChar char=""/>
                        <a:tabLst>
                          <a:tab pos="228600" algn="l"/>
                        </a:tabLst>
                      </a:pPr>
                      <a:r>
                        <a:rPr lang="en-GB" sz="900" dirty="0">
                          <a:solidFill>
                            <a:srgbClr val="002060"/>
                          </a:solidFill>
                          <a:effectLst/>
                        </a:rPr>
                        <a:t>Herpes simplex or localized zoster </a:t>
                      </a:r>
                      <a:endParaRPr lang="en-US" sz="1000" dirty="0">
                        <a:solidFill>
                          <a:srgbClr val="002060"/>
                        </a:solidFill>
                        <a:effectLst/>
                        <a:latin typeface="+mn-lt"/>
                        <a:ea typeface="Times New Roman" panose="02020603050405020304" pitchFamily="18" charset="0"/>
                        <a:cs typeface="Times New Roman" panose="02020603050405020304" pitchFamily="18" charset="0"/>
                      </a:endParaRPr>
                    </a:p>
                  </a:txBody>
                  <a:tcPr marL="44762" marR="44762" marT="0" marB="0"/>
                </a:tc>
              </a:tr>
              <a:tr h="750406">
                <a:tc>
                  <a:txBody>
                    <a:bodyPr/>
                    <a:lstStyle/>
                    <a:p>
                      <a:pPr marL="0" marR="0">
                        <a:spcBef>
                          <a:spcPts val="0"/>
                        </a:spcBef>
                        <a:spcAft>
                          <a:spcPts val="0"/>
                        </a:spcAft>
                      </a:pPr>
                      <a:r>
                        <a:rPr lang="en-GB" sz="1200" dirty="0">
                          <a:effectLst/>
                        </a:rPr>
                        <a:t>Contact plus droplet precautions</a:t>
                      </a:r>
                      <a:endParaRPr lang="en-US" sz="1200" dirty="0">
                        <a:solidFill>
                          <a:srgbClr val="002060"/>
                        </a:solidFill>
                        <a:effectLst/>
                        <a:latin typeface="+mn-lt"/>
                        <a:ea typeface="Times New Roman" panose="02020603050405020304" pitchFamily="18" charset="0"/>
                        <a:cs typeface="Times New Roman" panose="02020603050405020304" pitchFamily="18" charset="0"/>
                      </a:endParaRPr>
                    </a:p>
                  </a:txBody>
                  <a:tcPr marL="44762" marR="44762" marT="0" marB="0"/>
                </a:tc>
                <a:tc>
                  <a:txBody>
                    <a:bodyPr/>
                    <a:lstStyle/>
                    <a:p>
                      <a:pPr marL="342900" marR="0" lvl="0" indent="-342900">
                        <a:spcBef>
                          <a:spcPts val="0"/>
                        </a:spcBef>
                        <a:spcAft>
                          <a:spcPts val="0"/>
                        </a:spcAft>
                        <a:buFont typeface="Symbol" panose="05050102010706020507" pitchFamily="18" charset="2"/>
                        <a:buChar char=""/>
                        <a:tabLst>
                          <a:tab pos="228600" algn="l"/>
                        </a:tabLst>
                      </a:pPr>
                      <a:r>
                        <a:rPr lang="en-GB" sz="1000" dirty="0">
                          <a:solidFill>
                            <a:srgbClr val="002060"/>
                          </a:solidFill>
                          <a:effectLst/>
                        </a:rPr>
                        <a:t>Adenovirus, para-influenza, RSV</a:t>
                      </a:r>
                      <a:endParaRPr lang="en-US" sz="1050" dirty="0">
                        <a:solidFill>
                          <a:srgbClr val="002060"/>
                        </a:solidFill>
                        <a:effectLst/>
                      </a:endParaRPr>
                    </a:p>
                    <a:p>
                      <a:pPr marL="342900" marR="0" lvl="0" indent="-342900">
                        <a:spcBef>
                          <a:spcPts val="0"/>
                        </a:spcBef>
                        <a:spcAft>
                          <a:spcPts val="0"/>
                        </a:spcAft>
                        <a:buFont typeface="Symbol" panose="05050102010706020507" pitchFamily="18" charset="2"/>
                        <a:buChar char=""/>
                        <a:tabLst>
                          <a:tab pos="228600" algn="l"/>
                        </a:tabLst>
                      </a:pPr>
                      <a:r>
                        <a:rPr lang="en-GB" sz="1100" dirty="0">
                          <a:solidFill>
                            <a:srgbClr val="002060"/>
                          </a:solidFill>
                          <a:effectLst/>
                        </a:rPr>
                        <a:t>Ebola  /Marburg, Crimean-Congo haemorrhagic </a:t>
                      </a:r>
                      <a:r>
                        <a:rPr lang="en-GB" sz="1100" dirty="0" smtClean="0">
                          <a:solidFill>
                            <a:srgbClr val="002060"/>
                          </a:solidFill>
                          <a:effectLst/>
                        </a:rPr>
                        <a:t>fever, Lassa fever </a:t>
                      </a:r>
                      <a:r>
                        <a:rPr lang="en-GB" sz="1100" dirty="0">
                          <a:solidFill>
                            <a:srgbClr val="002060"/>
                          </a:solidFill>
                          <a:effectLst/>
                        </a:rPr>
                        <a:t>with respiratory symptoms</a:t>
                      </a:r>
                      <a:endParaRPr lang="en-US" sz="1200" dirty="0">
                        <a:solidFill>
                          <a:srgbClr val="002060"/>
                        </a:solidFill>
                        <a:effectLst/>
                      </a:endParaRPr>
                    </a:p>
                    <a:p>
                      <a:pPr marL="342900" marR="0" lvl="0" indent="-342900">
                        <a:spcBef>
                          <a:spcPts val="0"/>
                        </a:spcBef>
                        <a:spcAft>
                          <a:spcPts val="0"/>
                        </a:spcAft>
                        <a:buFont typeface="Symbol" panose="05050102010706020507" pitchFamily="18" charset="2"/>
                        <a:buChar char=""/>
                        <a:tabLst>
                          <a:tab pos="228600" algn="l"/>
                        </a:tabLst>
                      </a:pPr>
                      <a:r>
                        <a:rPr lang="en-GB" sz="1000" dirty="0">
                          <a:solidFill>
                            <a:srgbClr val="002060"/>
                          </a:solidFill>
                          <a:effectLst/>
                        </a:rPr>
                        <a:t>Avian influenza (e.g. H5N1, H7N9)</a:t>
                      </a:r>
                      <a:endParaRPr lang="en-US" sz="1050" dirty="0">
                        <a:solidFill>
                          <a:srgbClr val="002060"/>
                        </a:solidFill>
                        <a:effectLst/>
                      </a:endParaRPr>
                    </a:p>
                    <a:p>
                      <a:pPr marL="342900" marR="0" lvl="0" indent="-342900">
                        <a:spcBef>
                          <a:spcPts val="0"/>
                        </a:spcBef>
                        <a:spcAft>
                          <a:spcPts val="600"/>
                        </a:spcAft>
                        <a:buFont typeface="Symbol" panose="05050102010706020507" pitchFamily="18" charset="2"/>
                        <a:buChar char=""/>
                        <a:tabLst>
                          <a:tab pos="228600" algn="l"/>
                        </a:tabLst>
                      </a:pPr>
                      <a:r>
                        <a:rPr lang="en-GB" sz="1000" dirty="0">
                          <a:solidFill>
                            <a:srgbClr val="002060"/>
                          </a:solidFill>
                          <a:effectLst/>
                        </a:rPr>
                        <a:t>SARS, MERS-</a:t>
                      </a:r>
                      <a:r>
                        <a:rPr lang="en-GB" sz="1000" dirty="0" err="1">
                          <a:solidFill>
                            <a:srgbClr val="002060"/>
                          </a:solidFill>
                          <a:effectLst/>
                        </a:rPr>
                        <a:t>CoV</a:t>
                      </a:r>
                      <a:endParaRPr lang="en-US" sz="1050" dirty="0">
                        <a:solidFill>
                          <a:srgbClr val="002060"/>
                        </a:solidFill>
                        <a:effectLst/>
                        <a:latin typeface="+mn-lt"/>
                        <a:ea typeface="Times New Roman" panose="02020603050405020304" pitchFamily="18" charset="0"/>
                        <a:cs typeface="Times New Roman" panose="02020603050405020304" pitchFamily="18" charset="0"/>
                      </a:endParaRPr>
                    </a:p>
                  </a:txBody>
                  <a:tcPr marL="44762" marR="44762" marT="0" marB="0"/>
                </a:tc>
              </a:tr>
              <a:tr h="729110">
                <a:tc>
                  <a:txBody>
                    <a:bodyPr/>
                    <a:lstStyle/>
                    <a:p>
                      <a:pPr marL="0" marR="0">
                        <a:spcBef>
                          <a:spcPts val="0"/>
                        </a:spcBef>
                        <a:spcAft>
                          <a:spcPts val="0"/>
                        </a:spcAft>
                      </a:pPr>
                      <a:r>
                        <a:rPr lang="en-GB" sz="1200" dirty="0">
                          <a:effectLst/>
                        </a:rPr>
                        <a:t>Airborne precautions</a:t>
                      </a:r>
                      <a:endParaRPr lang="en-US" sz="1200" dirty="0">
                        <a:solidFill>
                          <a:srgbClr val="002060"/>
                        </a:solidFill>
                        <a:effectLst/>
                        <a:latin typeface="+mn-lt"/>
                        <a:ea typeface="Times New Roman" panose="02020603050405020304" pitchFamily="18" charset="0"/>
                        <a:cs typeface="Times New Roman" panose="02020603050405020304" pitchFamily="18" charset="0"/>
                      </a:endParaRPr>
                    </a:p>
                  </a:txBody>
                  <a:tcPr marL="44762" marR="44762" marT="0" marB="0"/>
                </a:tc>
                <a:tc>
                  <a:txBody>
                    <a:bodyPr/>
                    <a:lstStyle/>
                    <a:p>
                      <a:pPr marL="342900" marR="0" lvl="0" indent="-342900">
                        <a:spcBef>
                          <a:spcPts val="0"/>
                        </a:spcBef>
                        <a:spcAft>
                          <a:spcPts val="0"/>
                        </a:spcAft>
                        <a:buFont typeface="Symbol" panose="05050102010706020507" pitchFamily="18" charset="2"/>
                        <a:buChar char=""/>
                        <a:tabLst>
                          <a:tab pos="228600" algn="l"/>
                        </a:tabLst>
                      </a:pPr>
                      <a:r>
                        <a:rPr lang="en-GB" sz="800" dirty="0">
                          <a:solidFill>
                            <a:srgbClr val="002060"/>
                          </a:solidFill>
                          <a:effectLst/>
                        </a:rPr>
                        <a:t>Infectious pulmonary TB- especially MDR</a:t>
                      </a:r>
                      <a:endParaRPr lang="en-US" sz="900" dirty="0">
                        <a:solidFill>
                          <a:srgbClr val="002060"/>
                        </a:solidFill>
                        <a:effectLst/>
                      </a:endParaRPr>
                    </a:p>
                    <a:p>
                      <a:pPr marL="342900" marR="0" lvl="0" indent="-342900">
                        <a:spcBef>
                          <a:spcPts val="0"/>
                        </a:spcBef>
                        <a:spcAft>
                          <a:spcPts val="0"/>
                        </a:spcAft>
                        <a:buFont typeface="Symbol" panose="05050102010706020507" pitchFamily="18" charset="2"/>
                        <a:buChar char=""/>
                        <a:tabLst>
                          <a:tab pos="228600" algn="l"/>
                        </a:tabLst>
                      </a:pPr>
                      <a:r>
                        <a:rPr lang="en-GB" sz="800" dirty="0">
                          <a:solidFill>
                            <a:srgbClr val="002060"/>
                          </a:solidFill>
                          <a:effectLst/>
                        </a:rPr>
                        <a:t>Measles</a:t>
                      </a:r>
                      <a:endParaRPr lang="en-US" sz="900" dirty="0">
                        <a:solidFill>
                          <a:srgbClr val="002060"/>
                        </a:solidFill>
                        <a:effectLst/>
                      </a:endParaRPr>
                    </a:p>
                    <a:p>
                      <a:pPr marL="342900" marR="0" lvl="0" indent="-342900">
                        <a:spcBef>
                          <a:spcPts val="0"/>
                        </a:spcBef>
                        <a:spcAft>
                          <a:spcPts val="0"/>
                        </a:spcAft>
                        <a:buFont typeface="Symbol" panose="05050102010706020507" pitchFamily="18" charset="2"/>
                        <a:buChar char=""/>
                        <a:tabLst>
                          <a:tab pos="228600" algn="l"/>
                        </a:tabLst>
                      </a:pPr>
                      <a:r>
                        <a:rPr lang="en-GB" sz="800" dirty="0">
                          <a:solidFill>
                            <a:srgbClr val="002060"/>
                          </a:solidFill>
                          <a:effectLst/>
                        </a:rPr>
                        <a:t>Varicella (chickenpox) (not localized zoster)</a:t>
                      </a:r>
                      <a:endParaRPr lang="en-US" sz="900" dirty="0">
                        <a:solidFill>
                          <a:srgbClr val="002060"/>
                        </a:solidFill>
                        <a:effectLst/>
                      </a:endParaRPr>
                    </a:p>
                    <a:p>
                      <a:pPr marL="342900" marR="0" lvl="0" indent="-342900">
                        <a:spcBef>
                          <a:spcPts val="0"/>
                        </a:spcBef>
                        <a:spcAft>
                          <a:spcPts val="0"/>
                        </a:spcAft>
                        <a:buFont typeface="Symbol" panose="05050102010706020507" pitchFamily="18" charset="2"/>
                        <a:buChar char=""/>
                        <a:tabLst>
                          <a:tab pos="228600" algn="l"/>
                        </a:tabLst>
                      </a:pPr>
                      <a:r>
                        <a:rPr lang="en-GB" sz="800" dirty="0">
                          <a:solidFill>
                            <a:srgbClr val="002060"/>
                          </a:solidFill>
                          <a:effectLst/>
                        </a:rPr>
                        <a:t>ARIs, whenever performing aerosol-generating procedures such as endotracheal intubation or bronchoscopy </a:t>
                      </a:r>
                      <a:endParaRPr lang="en-US" sz="900" dirty="0">
                        <a:solidFill>
                          <a:srgbClr val="002060"/>
                        </a:solidFill>
                        <a:effectLst/>
                        <a:latin typeface="+mn-lt"/>
                        <a:ea typeface="Times New Roman" panose="02020603050405020304" pitchFamily="18" charset="0"/>
                        <a:cs typeface="Times New Roman" panose="02020603050405020304" pitchFamily="18" charset="0"/>
                      </a:endParaRPr>
                    </a:p>
                  </a:txBody>
                  <a:tcPr marL="44762" marR="44762" marT="0" marB="0"/>
                </a:tc>
              </a:tr>
              <a:tr h="227119">
                <a:tc>
                  <a:txBody>
                    <a:bodyPr/>
                    <a:lstStyle/>
                    <a:p>
                      <a:pPr marL="0" marR="0">
                        <a:spcBef>
                          <a:spcPts val="0"/>
                        </a:spcBef>
                        <a:spcAft>
                          <a:spcPts val="0"/>
                        </a:spcAft>
                      </a:pPr>
                      <a:r>
                        <a:rPr lang="en-GB" sz="1200" dirty="0">
                          <a:effectLst/>
                        </a:rPr>
                        <a:t>Contact plus airborne</a:t>
                      </a:r>
                      <a:endParaRPr lang="en-US" sz="1200" dirty="0">
                        <a:solidFill>
                          <a:srgbClr val="002060"/>
                        </a:solidFill>
                        <a:effectLst/>
                        <a:latin typeface="+mn-lt"/>
                        <a:ea typeface="Times New Roman" panose="02020603050405020304" pitchFamily="18" charset="0"/>
                        <a:cs typeface="Times New Roman" panose="02020603050405020304" pitchFamily="18" charset="0"/>
                      </a:endParaRPr>
                    </a:p>
                  </a:txBody>
                  <a:tcPr marL="44762" marR="44762" marT="0" marB="0"/>
                </a:tc>
                <a:tc>
                  <a:txBody>
                    <a:bodyPr/>
                    <a:lstStyle/>
                    <a:p>
                      <a:pPr marL="342900" marR="0" lvl="0" indent="-342900">
                        <a:spcBef>
                          <a:spcPts val="0"/>
                        </a:spcBef>
                        <a:spcAft>
                          <a:spcPts val="0"/>
                        </a:spcAft>
                        <a:buFont typeface="Symbol" panose="05050102010706020507" pitchFamily="18" charset="2"/>
                        <a:buChar char=""/>
                      </a:pPr>
                      <a:r>
                        <a:rPr lang="en-GB" sz="1100" dirty="0" smtClean="0">
                          <a:solidFill>
                            <a:srgbClr val="002060"/>
                          </a:solidFill>
                          <a:effectLst/>
                        </a:rPr>
                        <a:t>Novel </a:t>
                      </a:r>
                      <a:r>
                        <a:rPr lang="en-GB" sz="1100" dirty="0">
                          <a:solidFill>
                            <a:srgbClr val="002060"/>
                          </a:solidFill>
                          <a:effectLst/>
                        </a:rPr>
                        <a:t>ARI is identified </a:t>
                      </a:r>
                      <a:r>
                        <a:rPr lang="en-GB" sz="1100" dirty="0" smtClean="0">
                          <a:solidFill>
                            <a:srgbClr val="002060"/>
                          </a:solidFill>
                          <a:effectLst/>
                        </a:rPr>
                        <a:t>unknown</a:t>
                      </a:r>
                      <a:r>
                        <a:rPr lang="en-GB" sz="1100" baseline="0" dirty="0" smtClean="0">
                          <a:solidFill>
                            <a:srgbClr val="002060"/>
                          </a:solidFill>
                          <a:effectLst/>
                        </a:rPr>
                        <a:t> </a:t>
                      </a:r>
                      <a:r>
                        <a:rPr lang="en-GB" sz="1100" dirty="0" smtClean="0">
                          <a:solidFill>
                            <a:srgbClr val="002060"/>
                          </a:solidFill>
                          <a:effectLst/>
                        </a:rPr>
                        <a:t>mode </a:t>
                      </a:r>
                      <a:r>
                        <a:rPr lang="en-GB" sz="1100" dirty="0">
                          <a:solidFill>
                            <a:srgbClr val="002060"/>
                          </a:solidFill>
                          <a:effectLst/>
                        </a:rPr>
                        <a:t>of </a:t>
                      </a:r>
                      <a:r>
                        <a:rPr lang="en-GB" sz="1100" dirty="0" smtClean="0">
                          <a:solidFill>
                            <a:srgbClr val="002060"/>
                          </a:solidFill>
                          <a:effectLst/>
                        </a:rPr>
                        <a:t>transmission.</a:t>
                      </a:r>
                      <a:endParaRPr lang="en-US" sz="1200" dirty="0">
                        <a:solidFill>
                          <a:srgbClr val="002060"/>
                        </a:solidFill>
                        <a:effectLst/>
                        <a:latin typeface="+mn-lt"/>
                        <a:ea typeface="Times New Roman" panose="02020603050405020304" pitchFamily="18" charset="0"/>
                        <a:cs typeface="Times New Roman" panose="02020603050405020304" pitchFamily="18" charset="0"/>
                      </a:endParaRPr>
                    </a:p>
                  </a:txBody>
                  <a:tcPr marL="44762" marR="44762" marT="0" marB="0"/>
                </a:tc>
              </a:tr>
              <a:tr h="750406">
                <a:tc>
                  <a:txBody>
                    <a:bodyPr/>
                    <a:lstStyle/>
                    <a:p>
                      <a:pPr marL="0" marR="0">
                        <a:spcBef>
                          <a:spcPts val="0"/>
                        </a:spcBef>
                        <a:spcAft>
                          <a:spcPts val="0"/>
                        </a:spcAft>
                      </a:pPr>
                      <a:r>
                        <a:rPr lang="en-GB" sz="1200" dirty="0">
                          <a:effectLst/>
                        </a:rPr>
                        <a:t>No additional - standard precautions only</a:t>
                      </a:r>
                      <a:endParaRPr lang="en-US" sz="1200" dirty="0">
                        <a:effectLst/>
                      </a:endParaRPr>
                    </a:p>
                    <a:p>
                      <a:pPr marL="0" marR="0">
                        <a:spcBef>
                          <a:spcPts val="0"/>
                        </a:spcBef>
                        <a:spcAft>
                          <a:spcPts val="0"/>
                        </a:spcAft>
                      </a:pPr>
                      <a:r>
                        <a:rPr lang="en-GB" sz="1200" dirty="0">
                          <a:effectLst/>
                        </a:rPr>
                        <a:t> </a:t>
                      </a:r>
                      <a:endParaRPr lang="en-US" sz="1200" dirty="0">
                        <a:solidFill>
                          <a:srgbClr val="002060"/>
                        </a:solidFill>
                        <a:effectLst/>
                        <a:latin typeface="+mn-lt"/>
                        <a:ea typeface="Times New Roman" panose="02020603050405020304" pitchFamily="18" charset="0"/>
                        <a:cs typeface="Times New Roman" panose="02020603050405020304" pitchFamily="18" charset="0"/>
                      </a:endParaRPr>
                    </a:p>
                  </a:txBody>
                  <a:tcPr marL="44762" marR="44762" marT="0" marB="0"/>
                </a:tc>
                <a:tc>
                  <a:txBody>
                    <a:bodyPr/>
                    <a:lstStyle/>
                    <a:p>
                      <a:pPr marL="342900" marR="0" lvl="0" indent="-342900">
                        <a:spcBef>
                          <a:spcPts val="0"/>
                        </a:spcBef>
                        <a:spcAft>
                          <a:spcPts val="0"/>
                        </a:spcAft>
                        <a:buFont typeface="Symbol" panose="05050102010706020507" pitchFamily="18" charset="2"/>
                        <a:buChar char=""/>
                      </a:pPr>
                      <a:r>
                        <a:rPr lang="en-GB" sz="1100" dirty="0">
                          <a:solidFill>
                            <a:srgbClr val="002060"/>
                          </a:solidFill>
                          <a:effectLst/>
                        </a:rPr>
                        <a:t>Common bacterial respiratory infections caused by organisms such as Streptococcus </a:t>
                      </a:r>
                      <a:r>
                        <a:rPr lang="en-GB" sz="1100" dirty="0" err="1">
                          <a:solidFill>
                            <a:srgbClr val="002060"/>
                          </a:solidFill>
                          <a:effectLst/>
                        </a:rPr>
                        <a:t>pneumoniae</a:t>
                      </a:r>
                      <a:r>
                        <a:rPr lang="en-GB" sz="1100" dirty="0">
                          <a:solidFill>
                            <a:srgbClr val="002060"/>
                          </a:solidFill>
                          <a:effectLst/>
                        </a:rPr>
                        <a:t>, </a:t>
                      </a:r>
                      <a:r>
                        <a:rPr lang="en-GB" sz="1100" dirty="0" err="1">
                          <a:solidFill>
                            <a:srgbClr val="002060"/>
                          </a:solidFill>
                          <a:effectLst/>
                        </a:rPr>
                        <a:t>Haemophilus</a:t>
                      </a:r>
                      <a:r>
                        <a:rPr lang="en-GB" sz="1100" dirty="0">
                          <a:solidFill>
                            <a:srgbClr val="002060"/>
                          </a:solidFill>
                          <a:effectLst/>
                        </a:rPr>
                        <a:t> </a:t>
                      </a:r>
                      <a:r>
                        <a:rPr lang="en-GB" sz="1100" dirty="0" err="1">
                          <a:solidFill>
                            <a:srgbClr val="002060"/>
                          </a:solidFill>
                          <a:effectLst/>
                        </a:rPr>
                        <a:t>influenzae</a:t>
                      </a:r>
                      <a:r>
                        <a:rPr lang="en-GB" sz="1100" dirty="0">
                          <a:solidFill>
                            <a:srgbClr val="002060"/>
                          </a:solidFill>
                          <a:effectLst/>
                        </a:rPr>
                        <a:t>, Chlamydia spp., Mycoplasma </a:t>
                      </a:r>
                      <a:r>
                        <a:rPr lang="en-GB" sz="1100" dirty="0" err="1">
                          <a:solidFill>
                            <a:srgbClr val="002060"/>
                          </a:solidFill>
                          <a:effectLst/>
                        </a:rPr>
                        <a:t>pneumoniae</a:t>
                      </a:r>
                      <a:r>
                        <a:rPr lang="en-GB" sz="1100" dirty="0">
                          <a:solidFill>
                            <a:srgbClr val="002060"/>
                          </a:solidFill>
                          <a:effectLst/>
                        </a:rPr>
                        <a:t>. </a:t>
                      </a:r>
                      <a:endParaRPr lang="en-US" sz="1200" dirty="0">
                        <a:solidFill>
                          <a:srgbClr val="002060"/>
                        </a:solidFill>
                        <a:effectLst/>
                      </a:endParaRPr>
                    </a:p>
                    <a:p>
                      <a:pPr marL="342900" marR="0" lvl="0" indent="-342900">
                        <a:spcBef>
                          <a:spcPts val="0"/>
                        </a:spcBef>
                        <a:spcAft>
                          <a:spcPts val="0"/>
                        </a:spcAft>
                        <a:buFont typeface="Symbol" panose="05050102010706020507" pitchFamily="18" charset="2"/>
                        <a:buChar char=""/>
                      </a:pPr>
                      <a:r>
                        <a:rPr lang="en-GB" sz="1100" dirty="0">
                          <a:solidFill>
                            <a:srgbClr val="002060"/>
                          </a:solidFill>
                          <a:effectLst/>
                        </a:rPr>
                        <a:t>Most blood-borne pathogens including HIV and HBV.</a:t>
                      </a:r>
                      <a:endParaRPr lang="en-US" sz="1200" dirty="0">
                        <a:solidFill>
                          <a:srgbClr val="002060"/>
                        </a:solidFill>
                        <a:effectLst/>
                      </a:endParaRPr>
                    </a:p>
                    <a:p>
                      <a:pPr marL="342900" marR="0" lvl="0" indent="-342900">
                        <a:spcBef>
                          <a:spcPts val="0"/>
                        </a:spcBef>
                        <a:spcAft>
                          <a:spcPts val="0"/>
                        </a:spcAft>
                        <a:buFont typeface="Symbol" panose="05050102010706020507" pitchFamily="18" charset="2"/>
                        <a:buChar char=""/>
                      </a:pPr>
                      <a:r>
                        <a:rPr lang="en-GB" sz="1100" dirty="0">
                          <a:solidFill>
                            <a:srgbClr val="002060"/>
                          </a:solidFill>
                          <a:effectLst/>
                        </a:rPr>
                        <a:t>Anthrax </a:t>
                      </a:r>
                      <a:endParaRPr lang="en-US" sz="1200" dirty="0">
                        <a:solidFill>
                          <a:srgbClr val="002060"/>
                        </a:solidFill>
                        <a:effectLst/>
                        <a:latin typeface="+mn-lt"/>
                        <a:ea typeface="Times New Roman" panose="02020603050405020304" pitchFamily="18" charset="0"/>
                        <a:cs typeface="Times New Roman" panose="02020603050405020304" pitchFamily="18" charset="0"/>
                      </a:endParaRPr>
                    </a:p>
                  </a:txBody>
                  <a:tcPr marL="44762" marR="44762" marT="0" marB="0"/>
                </a:tc>
              </a:tr>
            </a:tbl>
          </a:graphicData>
        </a:graphic>
      </p:graphicFrame>
      <p:sp>
        <p:nvSpPr>
          <p:cNvPr id="4" name="Rectangle 2"/>
          <p:cNvSpPr>
            <a:spLocks noChangeArrowheads="1"/>
          </p:cNvSpPr>
          <p:nvPr/>
        </p:nvSpPr>
        <p:spPr bwMode="auto">
          <a:xfrm>
            <a:off x="2633663" y="1475503"/>
            <a:ext cx="245580"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000" b="0" i="0" u="none" strike="noStrike" cap="none" normalizeH="0" baseline="0" dirty="0" smtClean="0">
                <a:ln>
                  <a:noFill/>
                </a:ln>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 </a:t>
            </a:r>
            <a:endParaRPr kumimoji="0" lang="en-GB" altLang="en-US" sz="1800" b="0" i="0" u="none" strike="noStrike" cap="none" normalizeH="0" baseline="0" dirty="0" smtClean="0">
              <a:ln>
                <a:noFill/>
              </a:ln>
              <a:solidFill>
                <a:srgbClr val="002060"/>
              </a:solidFill>
              <a:effectLst/>
              <a:latin typeface="Arial" panose="020B0604020202020204" pitchFamily="34" charset="0"/>
            </a:endParaRPr>
          </a:p>
        </p:txBody>
      </p:sp>
    </p:spTree>
    <p:extLst>
      <p:ext uri="{BB962C8B-B14F-4D97-AF65-F5344CB8AC3E}">
        <p14:creationId xmlns:p14="http://schemas.microsoft.com/office/powerpoint/2010/main" val="325458663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a:xfrm>
            <a:off x="228600" y="228600"/>
            <a:ext cx="8534400" cy="628650"/>
          </a:xfrm>
        </p:spPr>
        <p:txBody>
          <a:bodyPr>
            <a:normAutofit fontScale="90000"/>
          </a:bodyPr>
          <a:lstStyle/>
          <a:p>
            <a:r>
              <a:rPr lang="en-US" altLang="en-US" sz="4000" b="1" dirty="0" smtClean="0">
                <a:solidFill>
                  <a:srgbClr val="002060"/>
                </a:solidFill>
                <a:effectLst>
                  <a:outerShdw blurRad="38100" dist="38100" dir="2700000" algn="tl">
                    <a:srgbClr val="000000">
                      <a:alpha val="43137"/>
                    </a:srgbClr>
                  </a:outerShdw>
                </a:effectLst>
              </a:rPr>
              <a:t>VHFs</a:t>
            </a:r>
            <a:r>
              <a:rPr lang="en-US" altLang="en-US" b="1" dirty="0" smtClean="0">
                <a:solidFill>
                  <a:srgbClr val="002060"/>
                </a:solidFill>
                <a:effectLst>
                  <a:outerShdw blurRad="38100" dist="38100" dir="2700000" algn="tl">
                    <a:srgbClr val="000000">
                      <a:alpha val="43137"/>
                    </a:srgbClr>
                  </a:outerShdw>
                </a:effectLst>
              </a:rPr>
              <a:t> - </a:t>
            </a:r>
            <a:r>
              <a:rPr lang="en-US" altLang="en-US" sz="2700" b="1" dirty="0" smtClean="0">
                <a:solidFill>
                  <a:srgbClr val="002060"/>
                </a:solidFill>
                <a:effectLst>
                  <a:outerShdw blurRad="38100" dist="38100" dir="2700000" algn="tl">
                    <a:srgbClr val="000000">
                      <a:alpha val="43137"/>
                    </a:srgbClr>
                  </a:outerShdw>
                </a:effectLst>
              </a:rPr>
              <a:t>only five </a:t>
            </a:r>
            <a:r>
              <a:rPr lang="en-US" altLang="en-US" sz="2700" b="1" dirty="0">
                <a:solidFill>
                  <a:srgbClr val="002060"/>
                </a:solidFill>
                <a:effectLst>
                  <a:outerShdw blurRad="38100" dist="38100" dir="2700000" algn="tl">
                    <a:srgbClr val="000000">
                      <a:alpha val="43137"/>
                    </a:srgbClr>
                  </a:outerShdw>
                </a:effectLst>
              </a:rPr>
              <a:t>with person-to-person transmission</a:t>
            </a:r>
            <a:endParaRPr lang="en-US" altLang="en-US" sz="3000" b="1" dirty="0">
              <a:solidFill>
                <a:srgbClr val="002060"/>
              </a:solidFill>
              <a:effectLst>
                <a:outerShdw blurRad="38100" dist="38100" dir="2700000" algn="tl">
                  <a:srgbClr val="000000">
                    <a:alpha val="43137"/>
                  </a:srgbClr>
                </a:outerShdw>
              </a:effectLst>
            </a:endParaRPr>
          </a:p>
        </p:txBody>
      </p:sp>
      <p:graphicFrame>
        <p:nvGraphicFramePr>
          <p:cNvPr id="16431" name="Group 47"/>
          <p:cNvGraphicFramePr>
            <a:graphicFrameLocks noGrp="1"/>
          </p:cNvGraphicFramePr>
          <p:nvPr>
            <p:ph idx="4294967295"/>
            <p:extLst>
              <p:ext uri="{D42A27DB-BD31-4B8C-83A1-F6EECF244321}">
                <p14:modId xmlns:p14="http://schemas.microsoft.com/office/powerpoint/2010/main" val="3694863734"/>
              </p:ext>
            </p:extLst>
          </p:nvPr>
        </p:nvGraphicFramePr>
        <p:xfrm>
          <a:off x="1295400" y="1371600"/>
          <a:ext cx="6366245" cy="3777783"/>
        </p:xfrm>
        <a:graphic>
          <a:graphicData uri="http://schemas.openxmlformats.org/drawingml/2006/table">
            <a:tbl>
              <a:tblPr/>
              <a:tblGrid>
                <a:gridCol w="1505836"/>
                <a:gridCol w="1578935"/>
                <a:gridCol w="1614820"/>
                <a:gridCol w="1666654"/>
              </a:tblGrid>
              <a:tr h="40832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1" u="none" strike="noStrike" cap="none" normalizeH="0" baseline="0" dirty="0" err="1" smtClean="0">
                          <a:ln>
                            <a:noFill/>
                          </a:ln>
                          <a:solidFill>
                            <a:srgbClr val="002060"/>
                          </a:solidFill>
                          <a:effectLst/>
                          <a:latin typeface="Arial" pitchFamily="34" charset="0"/>
                          <a:cs typeface="Arial" pitchFamily="34" charset="0"/>
                        </a:rPr>
                        <a:t>Filoviridae</a:t>
                      </a:r>
                      <a:endParaRPr kumimoji="0" lang="en-US" sz="1800" b="1" i="1" u="none" strike="noStrike" cap="none" normalizeH="0" baseline="0" dirty="0" smtClean="0">
                        <a:ln>
                          <a:noFill/>
                        </a:ln>
                        <a:solidFill>
                          <a:srgbClr val="002060"/>
                        </a:solidFill>
                        <a:effectLst/>
                        <a:latin typeface="Arial" pitchFamily="34" charset="0"/>
                        <a:cs typeface="Arial" pitchFamily="34" charset="0"/>
                      </a:endParaRPr>
                    </a:p>
                  </a:txBody>
                  <a:tcPr marL="68580" marR="68580" marT="34286" marB="3428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1" u="none" strike="noStrike" cap="none" normalizeH="0" baseline="0" dirty="0" err="1" smtClean="0">
                          <a:ln>
                            <a:noFill/>
                          </a:ln>
                          <a:solidFill>
                            <a:srgbClr val="002060"/>
                          </a:solidFill>
                          <a:effectLst/>
                          <a:latin typeface="Arial" pitchFamily="34" charset="0"/>
                          <a:cs typeface="Arial" pitchFamily="34" charset="0"/>
                        </a:rPr>
                        <a:t>Arenaviridae</a:t>
                      </a:r>
                      <a:endParaRPr kumimoji="0" lang="en-US" sz="1800" b="1" i="1" u="none" strike="noStrike" cap="none" normalizeH="0" baseline="0" dirty="0" smtClean="0">
                        <a:ln>
                          <a:noFill/>
                        </a:ln>
                        <a:solidFill>
                          <a:srgbClr val="002060"/>
                        </a:solidFill>
                        <a:effectLst/>
                        <a:latin typeface="Arial" pitchFamily="34" charset="0"/>
                        <a:cs typeface="Arial" pitchFamily="34" charset="0"/>
                      </a:endParaRPr>
                    </a:p>
                  </a:txBody>
                  <a:tcPr marL="68580" marR="68580" marT="34286" marB="3428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1" u="none" strike="noStrike" cap="none" normalizeH="0" baseline="0" smtClean="0">
                          <a:ln>
                            <a:noFill/>
                          </a:ln>
                          <a:solidFill>
                            <a:srgbClr val="002060"/>
                          </a:solidFill>
                          <a:effectLst/>
                          <a:latin typeface="Arial" pitchFamily="34" charset="0"/>
                          <a:cs typeface="Arial" pitchFamily="34" charset="0"/>
                        </a:rPr>
                        <a:t>Bunyaviridae</a:t>
                      </a:r>
                    </a:p>
                  </a:txBody>
                  <a:tcPr marL="68580" marR="68580" marT="34286" marB="3428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1" u="none" strike="noStrike" cap="none" normalizeH="0" baseline="0" dirty="0" err="1" smtClean="0">
                          <a:ln>
                            <a:noFill/>
                          </a:ln>
                          <a:solidFill>
                            <a:srgbClr val="002060"/>
                          </a:solidFill>
                          <a:effectLst/>
                          <a:latin typeface="Arial" pitchFamily="34" charset="0"/>
                          <a:cs typeface="Arial" pitchFamily="34" charset="0"/>
                        </a:rPr>
                        <a:t>Flaviviridae</a:t>
                      </a:r>
                      <a:endParaRPr kumimoji="0" lang="en-US" sz="1800" b="1" i="1" u="none" strike="noStrike" cap="none" normalizeH="0" baseline="0" dirty="0" smtClean="0">
                        <a:ln>
                          <a:noFill/>
                        </a:ln>
                        <a:solidFill>
                          <a:srgbClr val="002060"/>
                        </a:solidFill>
                        <a:effectLst/>
                        <a:latin typeface="Arial" pitchFamily="34" charset="0"/>
                        <a:cs typeface="Arial" pitchFamily="34" charset="0"/>
                      </a:endParaRPr>
                    </a:p>
                  </a:txBody>
                  <a:tcPr marL="68580" marR="68580" marT="34286" marB="3428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17211">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002060"/>
                          </a:solidFill>
                          <a:effectLst/>
                          <a:latin typeface="Arial" pitchFamily="34" charset="0"/>
                          <a:cs typeface="Arial" pitchFamily="34" charset="0"/>
                        </a:rPr>
                        <a:t>Ebola#*</a:t>
                      </a:r>
                    </a:p>
                  </a:txBody>
                  <a:tcPr marL="68580" marR="68580" marT="34286" marB="3428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002060"/>
                          </a:solidFill>
                          <a:effectLst/>
                          <a:latin typeface="Arial" pitchFamily="34" charset="0"/>
                          <a:cs typeface="Arial" pitchFamily="34" charset="0"/>
                        </a:rPr>
                        <a:t>Lassa fever#*</a:t>
                      </a:r>
                    </a:p>
                  </a:txBody>
                  <a:tcPr marL="68580" marR="68580" marT="34286" marB="3428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rgbClr val="002060"/>
                          </a:solidFill>
                          <a:effectLst/>
                          <a:latin typeface="Arial" pitchFamily="34" charset="0"/>
                          <a:cs typeface="Arial" pitchFamily="34" charset="0"/>
                        </a:rPr>
                        <a:t>Hanta Virus </a:t>
                      </a:r>
                    </a:p>
                  </a:txBody>
                  <a:tcPr marL="68580" marR="68580" marT="34286" marB="3428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002060"/>
                          </a:solidFill>
                          <a:effectLst/>
                          <a:latin typeface="Arial" pitchFamily="34" charset="0"/>
                          <a:cs typeface="Arial" pitchFamily="34" charset="0"/>
                        </a:rPr>
                        <a:t>Dengue#</a:t>
                      </a:r>
                    </a:p>
                  </a:txBody>
                  <a:tcPr marL="68580" marR="68580" marT="34286" marB="3428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17211">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800" b="1" i="0" u="none" strike="noStrike" cap="none" normalizeH="0" baseline="0" dirty="0" smtClean="0">
                          <a:ln>
                            <a:noFill/>
                          </a:ln>
                          <a:solidFill>
                            <a:srgbClr val="002060"/>
                          </a:solidFill>
                          <a:effectLst/>
                          <a:latin typeface="Arial" pitchFamily="34" charset="0"/>
                          <a:cs typeface="Arial" pitchFamily="34" charset="0"/>
                        </a:rPr>
                        <a:t>Marburg*</a:t>
                      </a:r>
                    </a:p>
                  </a:txBody>
                  <a:tcPr marL="68580" marR="68580" marT="34286" marB="3428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err="1" smtClean="0">
                          <a:ln>
                            <a:noFill/>
                          </a:ln>
                          <a:solidFill>
                            <a:srgbClr val="002060"/>
                          </a:solidFill>
                          <a:effectLst/>
                          <a:latin typeface="Arial" pitchFamily="34" charset="0"/>
                          <a:cs typeface="Arial" pitchFamily="34" charset="0"/>
                        </a:rPr>
                        <a:t>Lujo</a:t>
                      </a:r>
                      <a:r>
                        <a:rPr kumimoji="0" lang="en-US" sz="1800" b="1" i="0" u="none" strike="noStrike" cap="none" normalizeH="0" baseline="0" dirty="0" smtClean="0">
                          <a:ln>
                            <a:noFill/>
                          </a:ln>
                          <a:solidFill>
                            <a:srgbClr val="002060"/>
                          </a:solidFill>
                          <a:effectLst/>
                          <a:latin typeface="Arial" pitchFamily="34" charset="0"/>
                          <a:cs typeface="Arial" pitchFamily="34" charset="0"/>
                        </a:rPr>
                        <a:t>*</a:t>
                      </a:r>
                    </a:p>
                  </a:txBody>
                  <a:tcPr marL="68580" marR="68580" marT="34286" marB="3428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002060"/>
                          </a:solidFill>
                          <a:effectLst/>
                          <a:latin typeface="Arial" pitchFamily="34" charset="0"/>
                          <a:cs typeface="Arial" pitchFamily="34" charset="0"/>
                        </a:rPr>
                        <a:t>Crimean-Congo HF#*</a:t>
                      </a:r>
                    </a:p>
                  </a:txBody>
                  <a:tcPr marL="68580" marR="68580" marT="34286" marB="3428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002060"/>
                          </a:solidFill>
                          <a:effectLst/>
                          <a:latin typeface="Arial" pitchFamily="34" charset="0"/>
                          <a:cs typeface="Arial" pitchFamily="34" charset="0"/>
                        </a:rPr>
                        <a:t>Yellow fever#</a:t>
                      </a:r>
                    </a:p>
                  </a:txBody>
                  <a:tcPr marL="68580" marR="68580" marT="34286" marB="3428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617211">
                <a:tc rowSpan="4">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smtClean="0">
                        <a:ln>
                          <a:noFill/>
                        </a:ln>
                        <a:solidFill>
                          <a:srgbClr val="002060"/>
                        </a:solidFill>
                        <a:effectLst/>
                        <a:latin typeface="Arial" pitchFamily="34" charset="0"/>
                        <a:cs typeface="Arial" pitchFamily="34" charset="0"/>
                      </a:endParaRPr>
                    </a:p>
                  </a:txBody>
                  <a:tcPr marL="68580" marR="68580" marT="34286" marB="3428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2060"/>
                          </a:solidFill>
                          <a:effectLst/>
                          <a:latin typeface="Arial" pitchFamily="34" charset="0"/>
                          <a:cs typeface="Arial" pitchFamily="34" charset="0"/>
                        </a:rPr>
                        <a:t>Venezuelan HF</a:t>
                      </a:r>
                    </a:p>
                  </a:txBody>
                  <a:tcPr marL="68580" marR="68580" marT="34286" marB="3428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rgbClr val="002060"/>
                          </a:solidFill>
                          <a:effectLst/>
                          <a:latin typeface="Arial" pitchFamily="34" charset="0"/>
                          <a:cs typeface="Arial" pitchFamily="34" charset="0"/>
                        </a:rPr>
                        <a:t>Rift Valley Fever</a:t>
                      </a:r>
                    </a:p>
                  </a:txBody>
                  <a:tcPr marL="68580" marR="68580" marT="34286" marB="3428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err="1" smtClean="0">
                          <a:ln>
                            <a:noFill/>
                          </a:ln>
                          <a:solidFill>
                            <a:srgbClr val="002060"/>
                          </a:solidFill>
                          <a:effectLst/>
                          <a:latin typeface="Arial" pitchFamily="34" charset="0"/>
                          <a:cs typeface="Arial" pitchFamily="34" charset="0"/>
                        </a:rPr>
                        <a:t>Kyasanur</a:t>
                      </a:r>
                      <a:endParaRPr kumimoji="0" lang="en-US" sz="1800" b="0" i="0" u="none" strike="noStrike" cap="none" normalizeH="0" baseline="0" dirty="0" smtClean="0">
                        <a:ln>
                          <a:noFill/>
                        </a:ln>
                        <a:solidFill>
                          <a:srgbClr val="002060"/>
                        </a:solidFill>
                        <a:effectLst/>
                        <a:latin typeface="Arial" pitchFamily="34" charset="0"/>
                        <a:cs typeface="Arial" pitchFamily="34" charset="0"/>
                      </a:endParaRPr>
                    </a:p>
                  </a:txBody>
                  <a:tcPr marL="68580" marR="68580" marT="34286" marB="3428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5941">
                <a:tc vMerge="1">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rgbClr val="002060"/>
                          </a:solidFill>
                          <a:effectLst/>
                          <a:latin typeface="Arial" pitchFamily="34" charset="0"/>
                          <a:cs typeface="Arial" pitchFamily="34" charset="0"/>
                        </a:rPr>
                        <a:t>Brazilian HF</a:t>
                      </a:r>
                    </a:p>
                  </a:txBody>
                  <a:tcPr marL="68580" marR="68580" marT="34286" marB="3428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ru-RU" sz="1800" b="0" i="0" u="none" strike="noStrike" cap="none" normalizeH="0" baseline="0" dirty="0" smtClean="0">
                        <a:ln>
                          <a:noFill/>
                        </a:ln>
                        <a:solidFill>
                          <a:srgbClr val="002060"/>
                        </a:solidFill>
                        <a:effectLst/>
                        <a:latin typeface="Arial" pitchFamily="34" charset="0"/>
                        <a:cs typeface="Arial" pitchFamily="34" charset="0"/>
                      </a:endParaRPr>
                    </a:p>
                  </a:txBody>
                  <a:tcPr marL="68580" marR="68580" marT="34286" marB="3428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rgbClr val="002060"/>
                          </a:solidFill>
                          <a:effectLst/>
                          <a:latin typeface="Arial" pitchFamily="34" charset="0"/>
                          <a:cs typeface="Arial" pitchFamily="34" charset="0"/>
                        </a:rPr>
                        <a:t>Omsk</a:t>
                      </a:r>
                    </a:p>
                  </a:txBody>
                  <a:tcPr marL="68580" marR="68580" marT="34286" marB="3428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5941">
                <a:tc vMerge="1">
                  <a:txBody>
                    <a:bodyPr/>
                    <a:lstStyle/>
                    <a:p>
                      <a:endParaRPr lang="en-US" dirty="0"/>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rgbClr val="002060"/>
                          </a:solidFill>
                          <a:effectLst/>
                          <a:latin typeface="Arial" pitchFamily="34" charset="0"/>
                          <a:cs typeface="Arial" pitchFamily="34" charset="0"/>
                        </a:rPr>
                        <a:t>Argentine HF</a:t>
                      </a:r>
                    </a:p>
                  </a:txBody>
                  <a:tcPr marL="68580" marR="68580" marT="34286" marB="3428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US"/>
                    </a:p>
                  </a:txBody>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ru-RU" sz="1800" b="0" i="0" u="none" strike="noStrike" cap="none" normalizeH="0" baseline="0" dirty="0" smtClean="0">
                        <a:ln>
                          <a:noFill/>
                        </a:ln>
                        <a:solidFill>
                          <a:srgbClr val="002060"/>
                        </a:solidFill>
                        <a:effectLst/>
                        <a:latin typeface="Arial" pitchFamily="34" charset="0"/>
                        <a:cs typeface="Arial" pitchFamily="34" charset="0"/>
                      </a:endParaRPr>
                    </a:p>
                  </a:txBody>
                  <a:tcPr marL="68580" marR="68580" marT="34286" marB="3428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505941">
                <a:tc vMerge="1">
                  <a:txBody>
                    <a:bodyPr/>
                    <a:lstStyle/>
                    <a:p>
                      <a:endParaRPr lang="en-US" dirty="0"/>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rgbClr val="002060"/>
                          </a:solidFill>
                          <a:effectLst/>
                          <a:latin typeface="Arial" pitchFamily="34" charset="0"/>
                          <a:cs typeface="Arial" pitchFamily="34" charset="0"/>
                        </a:rPr>
                        <a:t>Bolivian HF</a:t>
                      </a:r>
                    </a:p>
                  </a:txBody>
                  <a:tcPr marL="68580" marR="68580" marT="34286" marB="3428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vMerge="1">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vMerge="1">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 name="TextBox 1"/>
          <p:cNvSpPr txBox="1"/>
          <p:nvPr/>
        </p:nvSpPr>
        <p:spPr>
          <a:xfrm>
            <a:off x="1676400" y="5410200"/>
            <a:ext cx="6822114" cy="646331"/>
          </a:xfrm>
          <a:prstGeom prst="rect">
            <a:avLst/>
          </a:prstGeom>
          <a:noFill/>
          <a:ln>
            <a:solidFill>
              <a:schemeClr val="accent2">
                <a:lumMod val="60000"/>
                <a:lumOff val="40000"/>
              </a:schemeClr>
            </a:solidFill>
          </a:ln>
        </p:spPr>
        <p:txBody>
          <a:bodyPr wrap="square" rtlCol="0">
            <a:spAutoFit/>
          </a:bodyPr>
          <a:lstStyle/>
          <a:p>
            <a:r>
              <a:rPr lang="en-US" dirty="0" smtClean="0">
                <a:solidFill>
                  <a:srgbClr val="002060"/>
                </a:solidFill>
              </a:rPr>
              <a:t>#: occurs or has occurred in West Africa</a:t>
            </a:r>
          </a:p>
          <a:p>
            <a:r>
              <a:rPr lang="en-US" dirty="0" smtClean="0">
                <a:solidFill>
                  <a:srgbClr val="002060"/>
                </a:solidFill>
              </a:rPr>
              <a:t>*: person-to-person transmission</a:t>
            </a:r>
            <a:endParaRPr lang="en-US" dirty="0">
              <a:solidFill>
                <a:srgbClr val="002060"/>
              </a:solidFill>
            </a:endParaRPr>
          </a:p>
        </p:txBody>
      </p:sp>
    </p:spTree>
    <p:custDataLst>
      <p:tags r:id="rId1"/>
    </p:custDataLst>
    <p:extLst>
      <p:ext uri="{BB962C8B-B14F-4D97-AF65-F5344CB8AC3E}">
        <p14:creationId xmlns:p14="http://schemas.microsoft.com/office/powerpoint/2010/main" val="556330705"/>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0" y="116632"/>
            <a:ext cx="9108504" cy="706437"/>
          </a:xfrm>
        </p:spPr>
        <p:txBody>
          <a:bodyPr/>
          <a:lstStyle/>
          <a:p>
            <a:pPr eaLnBrk="1" hangingPunct="1"/>
            <a:r>
              <a:rPr lang="en-US" altLang="en-US" sz="3600" b="1" dirty="0" smtClean="0">
                <a:solidFill>
                  <a:srgbClr val="002060"/>
                </a:solidFill>
                <a:effectLst>
                  <a:outerShdw blurRad="38100" dist="38100" dir="2700000" algn="tl">
                    <a:srgbClr val="000000">
                      <a:alpha val="43137"/>
                    </a:srgbClr>
                  </a:outerShdw>
                </a:effectLst>
                <a:latin typeface="+mn-lt"/>
                <a:ea typeface="Verdana" pitchFamily="34" charset="0"/>
                <a:cs typeface="Verdana" pitchFamily="34" charset="0"/>
              </a:rPr>
              <a:t>Contact precautions</a:t>
            </a:r>
          </a:p>
        </p:txBody>
      </p:sp>
      <p:sp>
        <p:nvSpPr>
          <p:cNvPr id="16387" name="Rectangle 3"/>
          <p:cNvSpPr>
            <a:spLocks noGrp="1" noChangeArrowheads="1"/>
          </p:cNvSpPr>
          <p:nvPr>
            <p:ph idx="1"/>
          </p:nvPr>
        </p:nvSpPr>
        <p:spPr>
          <a:xfrm>
            <a:off x="883010" y="1196752"/>
            <a:ext cx="7073366" cy="4191000"/>
          </a:xfrm>
        </p:spPr>
        <p:txBody>
          <a:bodyPr>
            <a:normAutofit/>
          </a:bodyPr>
          <a:lstStyle/>
          <a:p>
            <a:pPr marL="0" indent="0" algn="just">
              <a:buNone/>
            </a:pPr>
            <a:r>
              <a:rPr lang="en-GB" sz="1800" b="1" dirty="0">
                <a:solidFill>
                  <a:srgbClr val="002060"/>
                </a:solidFill>
              </a:rPr>
              <a:t>Health </a:t>
            </a:r>
            <a:r>
              <a:rPr lang="en-GB" sz="1800" b="1" dirty="0" smtClean="0">
                <a:solidFill>
                  <a:srgbClr val="002060"/>
                </a:solidFill>
              </a:rPr>
              <a:t>worker  PPE: </a:t>
            </a:r>
            <a:endParaRPr lang="en-GB" sz="1800" b="1" dirty="0">
              <a:solidFill>
                <a:srgbClr val="002060"/>
              </a:solidFill>
            </a:endParaRPr>
          </a:p>
          <a:p>
            <a:pPr algn="just"/>
            <a:r>
              <a:rPr lang="en-GB" sz="1800" dirty="0">
                <a:solidFill>
                  <a:srgbClr val="002060"/>
                </a:solidFill>
              </a:rPr>
              <a:t>Gloves for all patient care: </a:t>
            </a:r>
            <a:r>
              <a:rPr lang="en-AU" altLang="en-US" sz="1800" dirty="0">
                <a:solidFill>
                  <a:srgbClr val="002060"/>
                </a:solidFill>
              </a:rPr>
              <a:t>non-sterile, clean, disposable gloves </a:t>
            </a:r>
          </a:p>
          <a:p>
            <a:pPr lvl="0" algn="just"/>
            <a:r>
              <a:rPr lang="en-AU" sz="1800" dirty="0">
                <a:solidFill>
                  <a:srgbClr val="002060"/>
                </a:solidFill>
              </a:rPr>
              <a:t>Gowns for all </a:t>
            </a:r>
            <a:r>
              <a:rPr lang="en-GB" sz="1800" dirty="0">
                <a:solidFill>
                  <a:srgbClr val="002060"/>
                </a:solidFill>
              </a:rPr>
              <a:t>patient care.</a:t>
            </a:r>
          </a:p>
          <a:p>
            <a:pPr lvl="1" algn="just"/>
            <a:r>
              <a:rPr lang="en-AU" altLang="en-US" sz="1500" dirty="0">
                <a:solidFill>
                  <a:srgbClr val="002060"/>
                </a:solidFill>
              </a:rPr>
              <a:t>an appropriately-sized disposable or reusable gown which is worn once before disposal or laundering;</a:t>
            </a:r>
          </a:p>
          <a:p>
            <a:pPr lvl="1" algn="just"/>
            <a:r>
              <a:rPr lang="en-AU" altLang="en-US" sz="1500" dirty="0">
                <a:solidFill>
                  <a:srgbClr val="002060"/>
                </a:solidFill>
              </a:rPr>
              <a:t>an apron only if the underlying gown is not impermeable.</a:t>
            </a:r>
          </a:p>
          <a:p>
            <a:pPr algn="just"/>
            <a:r>
              <a:rPr lang="en-AU" altLang="en-US" sz="1650" dirty="0" smtClean="0">
                <a:solidFill>
                  <a:srgbClr val="002060"/>
                </a:solidFill>
              </a:rPr>
              <a:t>For Ebola, </a:t>
            </a:r>
            <a:r>
              <a:rPr lang="en-AU" altLang="en-US" sz="1650" dirty="0">
                <a:solidFill>
                  <a:srgbClr val="002060"/>
                </a:solidFill>
              </a:rPr>
              <a:t>wear face shield or goggles with mask</a:t>
            </a:r>
            <a:r>
              <a:rPr lang="en-AU" altLang="en-US" sz="1650" dirty="0" smtClean="0">
                <a:solidFill>
                  <a:srgbClr val="002060"/>
                </a:solidFill>
              </a:rPr>
              <a:t>.    </a:t>
            </a:r>
            <a:endParaRPr lang="en-AU" altLang="en-US" sz="1650" dirty="0">
              <a:solidFill>
                <a:srgbClr val="002060"/>
              </a:solidFill>
            </a:endParaRPr>
          </a:p>
          <a:p>
            <a:pPr marL="0" indent="0" algn="just">
              <a:lnSpc>
                <a:spcPct val="150000"/>
              </a:lnSpc>
              <a:buNone/>
            </a:pPr>
            <a:r>
              <a:rPr lang="en-AU" altLang="en-US" sz="1950" b="1" dirty="0">
                <a:solidFill>
                  <a:srgbClr val="002060"/>
                </a:solidFill>
              </a:rPr>
              <a:t>Patient:</a:t>
            </a:r>
          </a:p>
          <a:p>
            <a:pPr lvl="0" algn="just"/>
            <a:r>
              <a:rPr lang="en-GB" sz="1800" dirty="0">
                <a:solidFill>
                  <a:srgbClr val="002060"/>
                </a:solidFill>
              </a:rPr>
              <a:t>Use disposable equipment or dedicated </a:t>
            </a:r>
            <a:r>
              <a:rPr lang="en-GB" sz="1800" dirty="0" smtClean="0">
                <a:solidFill>
                  <a:srgbClr val="002060"/>
                </a:solidFill>
              </a:rPr>
              <a:t>reusable </a:t>
            </a:r>
            <a:r>
              <a:rPr lang="en-GB" sz="1800" dirty="0">
                <a:solidFill>
                  <a:srgbClr val="002060"/>
                </a:solidFill>
              </a:rPr>
              <a:t>equipment for each patient (clean and disinfect between each patient </a:t>
            </a:r>
            <a:r>
              <a:rPr lang="en-GB" sz="1800" dirty="0" smtClean="0">
                <a:solidFill>
                  <a:srgbClr val="002060"/>
                </a:solidFill>
              </a:rPr>
              <a:t>use).</a:t>
            </a:r>
            <a:endParaRPr lang="en-US" sz="1800" dirty="0">
              <a:solidFill>
                <a:srgbClr val="002060"/>
              </a:solidFill>
            </a:endParaRPr>
          </a:p>
          <a:p>
            <a:pPr algn="just"/>
            <a:r>
              <a:rPr lang="en-AU" altLang="en-US" sz="1661" dirty="0">
                <a:solidFill>
                  <a:srgbClr val="002060"/>
                </a:solidFill>
              </a:rPr>
              <a:t>Single room or </a:t>
            </a:r>
            <a:r>
              <a:rPr lang="en-AU" altLang="en-US" sz="1661" dirty="0" err="1">
                <a:solidFill>
                  <a:srgbClr val="002060"/>
                </a:solidFill>
              </a:rPr>
              <a:t>cohorting</a:t>
            </a:r>
            <a:r>
              <a:rPr lang="en-AU" altLang="en-US" sz="1661" dirty="0">
                <a:solidFill>
                  <a:srgbClr val="002060"/>
                </a:solidFill>
              </a:rPr>
              <a:t> of patients;</a:t>
            </a:r>
          </a:p>
          <a:p>
            <a:pPr algn="just"/>
            <a:r>
              <a:rPr lang="en-AU" altLang="en-US" sz="1661" dirty="0">
                <a:solidFill>
                  <a:srgbClr val="002060"/>
                </a:solidFill>
              </a:rPr>
              <a:t>Limit patient movement and minimize contact with other non-infected persons.</a:t>
            </a:r>
          </a:p>
          <a:p>
            <a:pPr>
              <a:lnSpc>
                <a:spcPct val="90000"/>
              </a:lnSpc>
            </a:pPr>
            <a:endParaRPr lang="en-GB" altLang="en-US" sz="1905" b="1" dirty="0">
              <a:solidFill>
                <a:srgbClr val="002060"/>
              </a:solidFill>
            </a:endParaRPr>
          </a:p>
        </p:txBody>
      </p:sp>
      <p:sp>
        <p:nvSpPr>
          <p:cNvPr id="92166" name="Rectangle 6"/>
          <p:cNvSpPr>
            <a:spLocks/>
          </p:cNvSpPr>
          <p:nvPr/>
        </p:nvSpPr>
        <p:spPr bwMode="auto">
          <a:xfrm>
            <a:off x="1219200" y="5562600"/>
            <a:ext cx="6705600" cy="425475"/>
          </a:xfrm>
          <a:prstGeom prst="roundRect">
            <a:avLst>
              <a:gd name="adj" fmla="val 16667"/>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36397" bIns="0"/>
          <a:lstStyle>
            <a:lvl1pPr defTabSz="1189038">
              <a:buClr>
                <a:srgbClr val="1E7FB8"/>
              </a:buClr>
              <a:buFont typeface="Wingdings" panose="05000000000000000000" pitchFamily="2" charset="2"/>
              <a:buChar char="l"/>
              <a:defRPr sz="3000">
                <a:solidFill>
                  <a:srgbClr val="000066"/>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defTabSz="1189038">
              <a:buClr>
                <a:srgbClr val="1E7FB8"/>
              </a:buClr>
              <a:buFont typeface="Arial" panose="020B0604020202020204" pitchFamily="34" charset="0"/>
              <a:buChar char="–"/>
              <a:defRPr sz="2800">
                <a:solidFill>
                  <a:srgbClr val="000066"/>
                </a:solidFill>
                <a:latin typeface="Arial" panose="020B0604020202020204" pitchFamily="34" charset="0"/>
                <a:ea typeface="Arial" panose="020B0604020202020204" pitchFamily="34" charset="0"/>
                <a:cs typeface="Arial" panose="020B0604020202020204" pitchFamily="34" charset="0"/>
              </a:defRPr>
            </a:lvl2pPr>
            <a:lvl3pPr marL="1143000" indent="-228600" defTabSz="1189038">
              <a:buClr>
                <a:srgbClr val="1E7FB8"/>
              </a:buClr>
              <a:buChar char="•"/>
              <a:defRPr sz="2400">
                <a:solidFill>
                  <a:srgbClr val="000066"/>
                </a:solidFill>
                <a:latin typeface="Arial" panose="020B0604020202020204" pitchFamily="34" charset="0"/>
                <a:ea typeface="Arial" panose="020B0604020202020204" pitchFamily="34" charset="0"/>
                <a:cs typeface="Arial" panose="020B0604020202020204" pitchFamily="34" charset="0"/>
              </a:defRPr>
            </a:lvl3pPr>
            <a:lvl4pPr marL="1600200" indent="-228600" defTabSz="1189038">
              <a:buClr>
                <a:srgbClr val="1E7FB8"/>
              </a:buClr>
              <a:buChar char="–"/>
              <a:defRPr sz="2000">
                <a:solidFill>
                  <a:srgbClr val="000066"/>
                </a:solidFill>
                <a:latin typeface="Arial Narrow" panose="020B0606020202030204" pitchFamily="34" charset="0"/>
                <a:ea typeface="Arial" panose="020B0604020202020204" pitchFamily="34" charset="0"/>
                <a:cs typeface="Arial" panose="020B0604020202020204" pitchFamily="34" charset="0"/>
              </a:defRPr>
            </a:lvl4pPr>
            <a:lvl5pPr marL="2057400" indent="-228600" defTabSz="1042988">
              <a:spcBef>
                <a:spcPct val="20000"/>
              </a:spcBef>
              <a:buChar char="»"/>
              <a:defRPr sz="23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defTabSz="1042988" eaLnBrk="0" fontAlgn="base" hangingPunct="0">
              <a:spcBef>
                <a:spcPct val="20000"/>
              </a:spcBef>
              <a:spcAft>
                <a:spcPct val="0"/>
              </a:spcAft>
              <a:buChar char="»"/>
              <a:defRPr sz="23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defTabSz="1042988" eaLnBrk="0" fontAlgn="base" hangingPunct="0">
              <a:spcBef>
                <a:spcPct val="20000"/>
              </a:spcBef>
              <a:spcAft>
                <a:spcPct val="0"/>
              </a:spcAft>
              <a:buChar char="»"/>
              <a:defRPr sz="23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defTabSz="1042988" eaLnBrk="0" fontAlgn="base" hangingPunct="0">
              <a:spcBef>
                <a:spcPct val="20000"/>
              </a:spcBef>
              <a:spcAft>
                <a:spcPct val="0"/>
              </a:spcAft>
              <a:buChar char="»"/>
              <a:defRPr sz="23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defTabSz="1042988" eaLnBrk="0" fontAlgn="base" hangingPunct="0">
              <a:spcBef>
                <a:spcPct val="20000"/>
              </a:spcBef>
              <a:spcAft>
                <a:spcPct val="0"/>
              </a:spcAft>
              <a:buChar char="»"/>
              <a:defRPr sz="23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algn="ctr">
              <a:buFont typeface="Wingdings" panose="05000000000000000000" pitchFamily="2" charset="2"/>
              <a:buNone/>
            </a:pPr>
            <a:r>
              <a:rPr lang="en-US" altLang="en-US" sz="1800" dirty="0">
                <a:solidFill>
                  <a:schemeClr val="bg1"/>
                </a:solidFill>
                <a:latin typeface="+mn-lt"/>
              </a:rPr>
              <a:t>Wash hands frequently. Do not touch hands to </a:t>
            </a:r>
            <a:r>
              <a:rPr lang="en-US" altLang="en-US" sz="1800" dirty="0" smtClean="0">
                <a:solidFill>
                  <a:schemeClr val="bg1"/>
                </a:solidFill>
                <a:latin typeface="+mn-lt"/>
              </a:rPr>
              <a:t>mouth/nose/eyes</a:t>
            </a:r>
            <a:r>
              <a:rPr lang="en-US" altLang="en-US" sz="1361" dirty="0" smtClean="0">
                <a:solidFill>
                  <a:schemeClr val="bg1"/>
                </a:solidFill>
                <a:latin typeface="+mn-lt"/>
              </a:rPr>
              <a:t>. </a:t>
            </a:r>
            <a:endParaRPr lang="en-US" altLang="en-US" sz="1361" dirty="0">
              <a:solidFill>
                <a:schemeClr val="bg1"/>
              </a:solidFill>
              <a:latin typeface="+mn-lt"/>
            </a:endParaRPr>
          </a:p>
        </p:txBody>
      </p:sp>
    </p:spTree>
    <p:extLst>
      <p:ext uri="{BB962C8B-B14F-4D97-AF65-F5344CB8AC3E}">
        <p14:creationId xmlns:p14="http://schemas.microsoft.com/office/powerpoint/2010/main" val="216318199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1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0" y="44624"/>
            <a:ext cx="9144000" cy="792162"/>
          </a:xfrm>
        </p:spPr>
        <p:txBody>
          <a:bodyPr vert="horz" wrap="square" lIns="0" tIns="0" rIns="0" bIns="0" numCol="1" rtlCol="0" anchor="ctr" anchorCtr="0" compatLnSpc="1">
            <a:prstTxWarp prst="textNoShape">
              <a:avLst/>
            </a:prstTxWarp>
            <a:normAutofit/>
          </a:bodyPr>
          <a:lstStyle/>
          <a:p>
            <a:pPr eaLnBrk="1" hangingPunct="1"/>
            <a:r>
              <a:rPr lang="en-US" altLang="en-US" sz="3600" b="1" dirty="0" smtClean="0">
                <a:solidFill>
                  <a:srgbClr val="002060"/>
                </a:solidFill>
                <a:effectLst>
                  <a:outerShdw blurRad="38100" dist="38100" dir="2700000" algn="tl">
                    <a:srgbClr val="000000">
                      <a:alpha val="43137"/>
                    </a:srgbClr>
                  </a:outerShdw>
                </a:effectLst>
                <a:latin typeface="Arial" panose="020B0604020202020204" pitchFamily="34" charset="0"/>
                <a:ea typeface="Verdana" pitchFamily="34" charset="0"/>
                <a:cs typeface="Arial" panose="020B0604020202020204" pitchFamily="34" charset="0"/>
              </a:rPr>
              <a:t>Droplet precautions </a:t>
            </a:r>
          </a:p>
        </p:txBody>
      </p:sp>
      <p:sp>
        <p:nvSpPr>
          <p:cNvPr id="14339" name="Rectangle 3"/>
          <p:cNvSpPr>
            <a:spLocks noGrp="1" noChangeArrowheads="1"/>
          </p:cNvSpPr>
          <p:nvPr>
            <p:ph idx="1"/>
          </p:nvPr>
        </p:nvSpPr>
        <p:spPr>
          <a:xfrm>
            <a:off x="762000" y="1285860"/>
            <a:ext cx="4397298" cy="4714908"/>
          </a:xfrm>
        </p:spPr>
        <p:txBody>
          <a:bodyPr vert="horz" wrap="square" lIns="0" tIns="0" rIns="0" bIns="0" numCol="1" rtlCol="0" anchor="t" anchorCtr="0" compatLnSpc="1">
            <a:prstTxWarp prst="textNoShape">
              <a:avLst/>
            </a:prstTxWarp>
            <a:normAutofit/>
          </a:bodyPr>
          <a:lstStyle/>
          <a:p>
            <a:pPr algn="just"/>
            <a:r>
              <a:rPr lang="en-AU" altLang="en-US" sz="1905" b="1" dirty="0">
                <a:solidFill>
                  <a:srgbClr val="002060"/>
                </a:solidFill>
                <a:latin typeface="Arial" panose="020B0604020202020204" pitchFamily="34" charset="0"/>
                <a:cs typeface="Arial" panose="020B0604020202020204" pitchFamily="34" charset="0"/>
              </a:rPr>
              <a:t>Health worker</a:t>
            </a:r>
          </a:p>
          <a:p>
            <a:pPr lvl="1" algn="just"/>
            <a:r>
              <a:rPr lang="en-AU" altLang="en-US" sz="1633" dirty="0">
                <a:solidFill>
                  <a:srgbClr val="002060"/>
                </a:solidFill>
                <a:latin typeface="Arial" panose="020B0604020202020204" pitchFamily="34" charset="0"/>
                <a:ea typeface="Arial" panose="020B0604020202020204" pitchFamily="34" charset="0"/>
                <a:cs typeface="Arial" panose="020B0604020202020204" pitchFamily="34" charset="0"/>
              </a:rPr>
              <a:t>use a medical-surgical mask when within 1 metre (3 feet) of patient with ARI</a:t>
            </a:r>
          </a:p>
          <a:p>
            <a:pPr algn="just"/>
            <a:r>
              <a:rPr lang="en-AU" altLang="en-US" sz="1905" b="1" dirty="0" smtClean="0">
                <a:solidFill>
                  <a:srgbClr val="002060"/>
                </a:solidFill>
                <a:latin typeface="Arial" panose="020B0604020202020204" pitchFamily="34" charset="0"/>
                <a:cs typeface="Arial" panose="020B0604020202020204" pitchFamily="34" charset="0"/>
              </a:rPr>
              <a:t>Patient</a:t>
            </a:r>
            <a:endParaRPr lang="en-AU" altLang="en-US" sz="1905" b="1" dirty="0">
              <a:solidFill>
                <a:srgbClr val="002060"/>
              </a:solidFill>
              <a:latin typeface="Arial" panose="020B0604020202020204" pitchFamily="34" charset="0"/>
              <a:cs typeface="Arial" panose="020B0604020202020204" pitchFamily="34" charset="0"/>
            </a:endParaRPr>
          </a:p>
          <a:p>
            <a:pPr lvl="1" algn="just"/>
            <a:r>
              <a:rPr lang="en-AU" altLang="en-US" sz="1633" dirty="0">
                <a:solidFill>
                  <a:srgbClr val="002060"/>
                </a:solidFill>
                <a:latin typeface="Arial" panose="020B0604020202020204" pitchFamily="34" charset="0"/>
                <a:ea typeface="Arial" panose="020B0604020202020204" pitchFamily="34" charset="0"/>
                <a:cs typeface="Arial" panose="020B0604020202020204" pitchFamily="34" charset="0"/>
              </a:rPr>
              <a:t>place patient in </a:t>
            </a:r>
            <a:r>
              <a:rPr lang="en-AU" altLang="en-US" sz="1633" b="1" dirty="0">
                <a:solidFill>
                  <a:srgbClr val="002060"/>
                </a:solidFill>
                <a:latin typeface="Arial" panose="020B0604020202020204" pitchFamily="34" charset="0"/>
                <a:ea typeface="Arial" panose="020B0604020202020204" pitchFamily="34" charset="0"/>
                <a:cs typeface="Arial" panose="020B0604020202020204" pitchFamily="34" charset="0"/>
              </a:rPr>
              <a:t>single room</a:t>
            </a:r>
            <a:r>
              <a:rPr lang="en-AU" altLang="en-US" sz="1633" dirty="0">
                <a:solidFill>
                  <a:srgbClr val="002060"/>
                </a:solidFill>
                <a:latin typeface="Arial" panose="020B0604020202020204" pitchFamily="34" charset="0"/>
                <a:ea typeface="Arial" panose="020B0604020202020204" pitchFamily="34" charset="0"/>
                <a:cs typeface="Arial" panose="020B0604020202020204" pitchFamily="34" charset="0"/>
              </a:rPr>
              <a:t>.</a:t>
            </a:r>
          </a:p>
          <a:p>
            <a:pPr lvl="2" algn="just"/>
            <a:r>
              <a:rPr lang="en-AU" altLang="en-US" sz="1600" dirty="0">
                <a:solidFill>
                  <a:srgbClr val="002060"/>
                </a:solidFill>
                <a:latin typeface="Arial" panose="020B0604020202020204" pitchFamily="34" charset="0"/>
                <a:ea typeface="Arial" panose="020B0604020202020204" pitchFamily="34" charset="0"/>
                <a:cs typeface="Arial" panose="020B0604020202020204" pitchFamily="34" charset="0"/>
              </a:rPr>
              <a:t>If not possible, </a:t>
            </a:r>
            <a:r>
              <a:rPr lang="en-US" sz="1600" b="1" dirty="0" smtClean="0">
                <a:solidFill>
                  <a:srgbClr val="002060"/>
                </a:solidFill>
                <a:latin typeface="Arial" panose="020B0604020202020204" pitchFamily="34" charset="0"/>
                <a:cs typeface="Arial" panose="020B0604020202020204" pitchFamily="34" charset="0"/>
              </a:rPr>
              <a:t>cohort </a:t>
            </a:r>
            <a:r>
              <a:rPr lang="en-US" sz="1600" b="1" dirty="0">
                <a:solidFill>
                  <a:srgbClr val="002060"/>
                </a:solidFill>
                <a:latin typeface="Arial" panose="020B0604020202020204" pitchFamily="34" charset="0"/>
                <a:cs typeface="Arial" panose="020B0604020202020204" pitchFamily="34" charset="0"/>
              </a:rPr>
              <a:t>patients </a:t>
            </a:r>
            <a:r>
              <a:rPr lang="en-US" sz="1600" dirty="0">
                <a:solidFill>
                  <a:srgbClr val="002060"/>
                </a:solidFill>
                <a:latin typeface="Arial" panose="020B0604020202020204" pitchFamily="34" charset="0"/>
                <a:cs typeface="Arial" panose="020B0604020202020204" pitchFamily="34" charset="0"/>
              </a:rPr>
              <a:t>with same suspected etiology in same room.</a:t>
            </a:r>
          </a:p>
          <a:p>
            <a:pPr lvl="2" algn="just"/>
            <a:r>
              <a:rPr lang="en-US" sz="1600" dirty="0">
                <a:solidFill>
                  <a:srgbClr val="002060"/>
                </a:solidFill>
                <a:latin typeface="Arial" panose="020B0604020202020204" pitchFamily="34" charset="0"/>
                <a:cs typeface="Arial" panose="020B0604020202020204" pitchFamily="34" charset="0"/>
              </a:rPr>
              <a:t>If not possible, place </a:t>
            </a:r>
            <a:r>
              <a:rPr lang="en-US" sz="1600" b="1" dirty="0">
                <a:solidFill>
                  <a:srgbClr val="002060"/>
                </a:solidFill>
                <a:latin typeface="Arial" panose="020B0604020202020204" pitchFamily="34" charset="0"/>
                <a:cs typeface="Arial" panose="020B0604020202020204" pitchFamily="34" charset="0"/>
              </a:rPr>
              <a:t>patient beds at least 1 m apart </a:t>
            </a:r>
            <a:r>
              <a:rPr lang="en-US" sz="1600" dirty="0">
                <a:solidFill>
                  <a:srgbClr val="002060"/>
                </a:solidFill>
                <a:latin typeface="Arial" panose="020B0604020202020204" pitchFamily="34" charset="0"/>
                <a:cs typeface="Arial" panose="020B0604020202020204" pitchFamily="34" charset="0"/>
              </a:rPr>
              <a:t>and arranged to keep a distance between patients.</a:t>
            </a:r>
          </a:p>
          <a:p>
            <a:pPr lvl="1" algn="just"/>
            <a:r>
              <a:rPr lang="en-AU" altLang="en-US" sz="1630" dirty="0">
                <a:solidFill>
                  <a:srgbClr val="002060"/>
                </a:solidFill>
                <a:latin typeface="Arial" panose="020B0604020202020204" pitchFamily="34" charset="0"/>
                <a:ea typeface="Arial" panose="020B0604020202020204" pitchFamily="34" charset="0"/>
                <a:cs typeface="Arial" panose="020B0604020202020204" pitchFamily="34" charset="0"/>
              </a:rPr>
              <a:t>limit patient movement out of the hospital room</a:t>
            </a:r>
          </a:p>
          <a:p>
            <a:pPr lvl="1" algn="just"/>
            <a:r>
              <a:rPr lang="en-AU" altLang="en-US" sz="1630" dirty="0">
                <a:solidFill>
                  <a:srgbClr val="002060"/>
                </a:solidFill>
                <a:latin typeface="Arial" panose="020B0604020202020204" pitchFamily="34" charset="0"/>
                <a:ea typeface="Arial" panose="020B0604020202020204" pitchFamily="34" charset="0"/>
                <a:cs typeface="Arial" panose="020B0604020202020204" pitchFamily="34" charset="0"/>
              </a:rPr>
              <a:t>have the patient use a medical-surgical mask when outside the hospital room</a:t>
            </a:r>
            <a:endParaRPr lang="en-AU" altLang="en-US" sz="1630" b="1" dirty="0">
              <a:solidFill>
                <a:srgbClr val="002060"/>
              </a:solidFill>
              <a:latin typeface="Arial" panose="020B0604020202020204" pitchFamily="34" charset="0"/>
              <a:ea typeface="Arial" panose="020B0604020202020204" pitchFamily="34" charset="0"/>
              <a:cs typeface="Arial" panose="020B0604020202020204" pitchFamily="34" charset="0"/>
            </a:endParaRPr>
          </a:p>
        </p:txBody>
      </p:sp>
      <p:pic>
        <p:nvPicPr>
          <p:cNvPr id="14340"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858" y="1983573"/>
            <a:ext cx="2156534" cy="32375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1" name="Text Box 6"/>
          <p:cNvSpPr txBox="1">
            <a:spLocks noChangeArrowheads="1"/>
          </p:cNvSpPr>
          <p:nvPr/>
        </p:nvSpPr>
        <p:spPr bwMode="auto">
          <a:xfrm>
            <a:off x="6217069" y="5219993"/>
            <a:ext cx="1866044" cy="2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189038">
              <a:buClr>
                <a:srgbClr val="1E7FB8"/>
              </a:buClr>
              <a:buFont typeface="Wingdings" panose="05000000000000000000" pitchFamily="2" charset="2"/>
              <a:buChar char="l"/>
              <a:defRPr sz="3000">
                <a:solidFill>
                  <a:srgbClr val="000066"/>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defTabSz="1189038">
              <a:buClr>
                <a:srgbClr val="1E7FB8"/>
              </a:buClr>
              <a:buFont typeface="Arial" panose="020B0604020202020204" pitchFamily="34" charset="0"/>
              <a:buChar char="–"/>
              <a:defRPr sz="2800">
                <a:solidFill>
                  <a:srgbClr val="000066"/>
                </a:solidFill>
                <a:latin typeface="Arial" panose="020B0604020202020204" pitchFamily="34" charset="0"/>
                <a:ea typeface="Arial" panose="020B0604020202020204" pitchFamily="34" charset="0"/>
                <a:cs typeface="Arial" panose="020B0604020202020204" pitchFamily="34" charset="0"/>
              </a:defRPr>
            </a:lvl2pPr>
            <a:lvl3pPr marL="1143000" indent="-228600" defTabSz="1189038">
              <a:buClr>
                <a:srgbClr val="1E7FB8"/>
              </a:buClr>
              <a:buChar char="•"/>
              <a:defRPr sz="2400">
                <a:solidFill>
                  <a:srgbClr val="000066"/>
                </a:solidFill>
                <a:latin typeface="Arial" panose="020B0604020202020204" pitchFamily="34" charset="0"/>
                <a:ea typeface="Arial" panose="020B0604020202020204" pitchFamily="34" charset="0"/>
                <a:cs typeface="Arial" panose="020B0604020202020204" pitchFamily="34" charset="0"/>
              </a:defRPr>
            </a:lvl3pPr>
            <a:lvl4pPr marL="1600200" indent="-228600" defTabSz="1189038">
              <a:buClr>
                <a:srgbClr val="1E7FB8"/>
              </a:buClr>
              <a:buChar char="–"/>
              <a:defRPr sz="2000">
                <a:solidFill>
                  <a:srgbClr val="000066"/>
                </a:solidFill>
                <a:latin typeface="Arial Narrow" panose="020B0606020202030204" pitchFamily="34" charset="0"/>
                <a:ea typeface="Arial" panose="020B0604020202020204" pitchFamily="34" charset="0"/>
                <a:cs typeface="Arial" panose="020B0604020202020204" pitchFamily="34" charset="0"/>
              </a:defRPr>
            </a:lvl4pPr>
            <a:lvl5pPr marL="2057400" indent="-228600" defTabSz="1042988">
              <a:spcBef>
                <a:spcPct val="20000"/>
              </a:spcBef>
              <a:buChar char="»"/>
              <a:defRPr sz="23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defTabSz="1042988" eaLnBrk="0" fontAlgn="base" hangingPunct="0">
              <a:spcBef>
                <a:spcPct val="20000"/>
              </a:spcBef>
              <a:spcAft>
                <a:spcPct val="0"/>
              </a:spcAft>
              <a:buChar char="»"/>
              <a:defRPr sz="23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defTabSz="1042988" eaLnBrk="0" fontAlgn="base" hangingPunct="0">
              <a:spcBef>
                <a:spcPct val="20000"/>
              </a:spcBef>
              <a:spcAft>
                <a:spcPct val="0"/>
              </a:spcAft>
              <a:buChar char="»"/>
              <a:defRPr sz="23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defTabSz="1042988" eaLnBrk="0" fontAlgn="base" hangingPunct="0">
              <a:spcBef>
                <a:spcPct val="20000"/>
              </a:spcBef>
              <a:spcAft>
                <a:spcPct val="0"/>
              </a:spcAft>
              <a:buChar char="»"/>
              <a:defRPr sz="23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defTabSz="1042988" eaLnBrk="0" fontAlgn="base" hangingPunct="0">
              <a:spcBef>
                <a:spcPct val="20000"/>
              </a:spcBef>
              <a:spcAft>
                <a:spcPct val="0"/>
              </a:spcAft>
              <a:buChar char="»"/>
              <a:defRPr sz="23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algn="r" rtl="1" eaLnBrk="1" hangingPunct="1">
              <a:spcBef>
                <a:spcPct val="50000"/>
              </a:spcBef>
              <a:buClrTx/>
              <a:buFontTx/>
              <a:buNone/>
            </a:pPr>
            <a:r>
              <a:rPr lang="en-US" altLang="en-US" sz="816"/>
              <a:t>© WHO /Tom Pietrasik  </a:t>
            </a:r>
          </a:p>
        </p:txBody>
      </p:sp>
    </p:spTree>
    <p:extLst>
      <p:ext uri="{BB962C8B-B14F-4D97-AF65-F5344CB8AC3E}">
        <p14:creationId xmlns:p14="http://schemas.microsoft.com/office/powerpoint/2010/main" val="167117193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6632"/>
            <a:ext cx="9108504" cy="706437"/>
          </a:xfrm>
        </p:spPr>
        <p:txBody>
          <a:bodyPr/>
          <a:lstStyle/>
          <a:p>
            <a:r>
              <a:rPr lang="en-US" altLang="en-US" sz="3600" b="1" dirty="0" smtClean="0">
                <a:solidFill>
                  <a:srgbClr val="002060"/>
                </a:solidFill>
                <a:effectLst>
                  <a:outerShdw blurRad="38100" dist="38100" dir="2700000" algn="tl">
                    <a:srgbClr val="000000">
                      <a:alpha val="43137"/>
                    </a:srgbClr>
                  </a:outerShdw>
                </a:effectLst>
                <a:latin typeface="+mn-lt"/>
                <a:ea typeface="Verdana" pitchFamily="34" charset="0"/>
                <a:cs typeface="Verdana" pitchFamily="34" charset="0"/>
              </a:rPr>
              <a:t>Precautions for Ebola</a:t>
            </a:r>
            <a:endParaRPr lang="en-US" altLang="en-US" sz="3600" b="1" dirty="0">
              <a:solidFill>
                <a:srgbClr val="002060"/>
              </a:solidFill>
              <a:effectLst>
                <a:outerShdw blurRad="38100" dist="38100" dir="2700000" algn="tl">
                  <a:srgbClr val="000000">
                    <a:alpha val="43137"/>
                  </a:srgbClr>
                </a:outerShdw>
              </a:effectLst>
              <a:latin typeface="+mn-lt"/>
              <a:ea typeface="Verdana" pitchFamily="34" charset="0"/>
              <a:cs typeface="Verdana" pitchFamily="34" charset="0"/>
            </a:endParaRPr>
          </a:p>
        </p:txBody>
      </p:sp>
      <p:sp>
        <p:nvSpPr>
          <p:cNvPr id="3" name="Content Placeholder 2"/>
          <p:cNvSpPr>
            <a:spLocks noGrp="1"/>
          </p:cNvSpPr>
          <p:nvPr>
            <p:ph idx="1"/>
          </p:nvPr>
        </p:nvSpPr>
        <p:spPr>
          <a:xfrm>
            <a:off x="457200" y="1426679"/>
            <a:ext cx="8229600" cy="3946537"/>
          </a:xfrm>
        </p:spPr>
        <p:txBody>
          <a:bodyPr/>
          <a:lstStyle/>
          <a:p>
            <a:pPr marL="0" indent="0" algn="ctr">
              <a:buNone/>
            </a:pPr>
            <a:r>
              <a:rPr lang="en-US" b="1" dirty="0" smtClean="0">
                <a:solidFill>
                  <a:srgbClr val="FF3300"/>
                </a:solidFill>
              </a:rPr>
              <a:t>Standard</a:t>
            </a:r>
            <a:r>
              <a:rPr lang="en-US" b="1" dirty="0" smtClean="0">
                <a:solidFill>
                  <a:srgbClr val="002060"/>
                </a:solidFill>
              </a:rPr>
              <a:t> precautions </a:t>
            </a:r>
          </a:p>
          <a:p>
            <a:pPr marL="0" indent="0" algn="ctr">
              <a:buNone/>
            </a:pPr>
            <a:r>
              <a:rPr lang="en-US" b="1" dirty="0" smtClean="0">
                <a:solidFill>
                  <a:srgbClr val="002060"/>
                </a:solidFill>
              </a:rPr>
              <a:t>+</a:t>
            </a:r>
          </a:p>
          <a:p>
            <a:pPr marL="0" indent="0" algn="ctr">
              <a:buNone/>
            </a:pPr>
            <a:r>
              <a:rPr lang="en-US" b="1" dirty="0" smtClean="0">
                <a:solidFill>
                  <a:srgbClr val="FF3300"/>
                </a:solidFill>
              </a:rPr>
              <a:t>Contact</a:t>
            </a:r>
            <a:r>
              <a:rPr lang="en-US" b="1" dirty="0" smtClean="0">
                <a:solidFill>
                  <a:srgbClr val="002060"/>
                </a:solidFill>
              </a:rPr>
              <a:t> precautions</a:t>
            </a:r>
          </a:p>
          <a:p>
            <a:pPr marL="0" indent="0" algn="ctr">
              <a:buNone/>
            </a:pPr>
            <a:r>
              <a:rPr lang="en-US" b="1" dirty="0">
                <a:solidFill>
                  <a:srgbClr val="002060"/>
                </a:solidFill>
              </a:rPr>
              <a:t> </a:t>
            </a:r>
            <a:r>
              <a:rPr lang="en-US" b="1" dirty="0" smtClean="0">
                <a:solidFill>
                  <a:srgbClr val="002060"/>
                </a:solidFill>
              </a:rPr>
              <a:t>+ </a:t>
            </a:r>
          </a:p>
          <a:p>
            <a:pPr marL="0" indent="0" algn="ctr">
              <a:buNone/>
            </a:pPr>
            <a:r>
              <a:rPr lang="en-US" b="1" dirty="0" smtClean="0">
                <a:solidFill>
                  <a:srgbClr val="FF3300"/>
                </a:solidFill>
              </a:rPr>
              <a:t>Droplet</a:t>
            </a:r>
            <a:r>
              <a:rPr lang="en-US" b="1" dirty="0" smtClean="0">
                <a:solidFill>
                  <a:srgbClr val="002060"/>
                </a:solidFill>
              </a:rPr>
              <a:t> precautions </a:t>
            </a:r>
          </a:p>
          <a:p>
            <a:pPr marL="0" indent="0" algn="ctr">
              <a:buNone/>
            </a:pPr>
            <a:r>
              <a:rPr lang="en-US" b="1" dirty="0" smtClean="0">
                <a:solidFill>
                  <a:srgbClr val="002060"/>
                </a:solidFill>
              </a:rPr>
              <a:t>(if coughing or vomiting)</a:t>
            </a:r>
            <a:endParaRPr lang="en-US" b="1" dirty="0">
              <a:solidFill>
                <a:srgbClr val="002060"/>
              </a:solidFill>
            </a:endParaRPr>
          </a:p>
        </p:txBody>
      </p:sp>
    </p:spTree>
    <p:extLst>
      <p:ext uri="{BB962C8B-B14F-4D97-AF65-F5344CB8AC3E}">
        <p14:creationId xmlns:p14="http://schemas.microsoft.com/office/powerpoint/2010/main" val="98372068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428596" y="1071545"/>
            <a:ext cx="8224984" cy="4969271"/>
            <a:chOff x="428596" y="1071545"/>
            <a:chExt cx="8224984" cy="4969271"/>
          </a:xfrm>
        </p:grpSpPr>
        <p:pic>
          <p:nvPicPr>
            <p:cNvPr id="5530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0034" y="1142984"/>
              <a:ext cx="1101312" cy="155462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55301" name="Text Box 7"/>
            <p:cNvSpPr txBox="1">
              <a:spLocks noChangeArrowheads="1"/>
            </p:cNvSpPr>
            <p:nvPr/>
          </p:nvSpPr>
          <p:spPr bwMode="auto">
            <a:xfrm>
              <a:off x="1619555" y="1071545"/>
              <a:ext cx="1504645"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2800">
                  <a:solidFill>
                    <a:schemeClr val="tx1"/>
                  </a:solidFill>
                  <a:latin typeface="Univers"/>
                  <a:ea typeface="ＭＳ Ｐゴシック" panose="020B0600070205080204" pitchFamily="34" charset="-128"/>
                </a:defRPr>
              </a:lvl1pPr>
              <a:lvl2pPr marL="37931725" indent="-37474525" eaLnBrk="0" hangingPunct="0">
                <a:spcBef>
                  <a:spcPct val="20000"/>
                </a:spcBef>
                <a:buChar char="•"/>
                <a:defRPr sz="2400">
                  <a:solidFill>
                    <a:schemeClr val="tx1"/>
                  </a:solidFill>
                  <a:latin typeface="Univers"/>
                  <a:ea typeface="ＭＳ Ｐゴシック" panose="020B0600070205080204" pitchFamily="34" charset="-128"/>
                </a:defRPr>
              </a:lvl2pPr>
              <a:lvl3pPr marL="1143000" indent="-228600" eaLnBrk="0" hangingPunct="0">
                <a:spcBef>
                  <a:spcPct val="20000"/>
                </a:spcBef>
                <a:buChar char="•"/>
                <a:defRPr sz="2000">
                  <a:solidFill>
                    <a:schemeClr val="tx1"/>
                  </a:solidFill>
                  <a:latin typeface="Univers"/>
                  <a:ea typeface="ＭＳ Ｐゴシック" panose="020B0600070205080204" pitchFamily="34" charset="-128"/>
                </a:defRPr>
              </a:lvl3pPr>
              <a:lvl4pPr marL="1600200" indent="-228600" eaLnBrk="0" hangingPunct="0">
                <a:spcBef>
                  <a:spcPct val="20000"/>
                </a:spcBef>
                <a:buFont typeface="Times" panose="02020603050405020304" pitchFamily="18" charset="0"/>
                <a:buChar char="•"/>
                <a:defRPr sz="1600">
                  <a:solidFill>
                    <a:schemeClr val="tx1"/>
                  </a:solidFill>
                  <a:latin typeface="Univers"/>
                  <a:ea typeface="ＭＳ Ｐゴシック" panose="020B0600070205080204" pitchFamily="34" charset="-128"/>
                </a:defRPr>
              </a:lvl4pPr>
              <a:lvl5pPr marL="2057400" indent="-228600" eaLnBrk="0" hangingPunct="0">
                <a:spcBef>
                  <a:spcPct val="20000"/>
                </a:spcBef>
                <a:buFont typeface="Times" panose="02020603050405020304" pitchFamily="18" charset="0"/>
                <a:buChar char="•"/>
                <a:defRPr sz="1400">
                  <a:solidFill>
                    <a:schemeClr val="tx1"/>
                  </a:solidFill>
                  <a:latin typeface="Univers"/>
                  <a:ea typeface="ＭＳ Ｐゴシック" panose="020B0600070205080204" pitchFamily="34" charset="-128"/>
                </a:defRPr>
              </a:lvl5pPr>
              <a:lvl6pPr marL="2514600" indent="-228600" eaLnBrk="0" fontAlgn="base" hangingPunct="0">
                <a:spcBef>
                  <a:spcPct val="20000"/>
                </a:spcBef>
                <a:spcAft>
                  <a:spcPct val="0"/>
                </a:spcAft>
                <a:buFont typeface="Times" panose="02020603050405020304" pitchFamily="18" charset="0"/>
                <a:buChar char="•"/>
                <a:defRPr sz="1400">
                  <a:solidFill>
                    <a:schemeClr val="tx1"/>
                  </a:solidFill>
                  <a:latin typeface="Univers"/>
                  <a:ea typeface="ＭＳ Ｐゴシック" panose="020B0600070205080204" pitchFamily="34" charset="-128"/>
                </a:defRPr>
              </a:lvl6pPr>
              <a:lvl7pPr marL="2971800" indent="-228600" eaLnBrk="0" fontAlgn="base" hangingPunct="0">
                <a:spcBef>
                  <a:spcPct val="20000"/>
                </a:spcBef>
                <a:spcAft>
                  <a:spcPct val="0"/>
                </a:spcAft>
                <a:buFont typeface="Times" panose="02020603050405020304" pitchFamily="18" charset="0"/>
                <a:buChar char="•"/>
                <a:defRPr sz="1400">
                  <a:solidFill>
                    <a:schemeClr val="tx1"/>
                  </a:solidFill>
                  <a:latin typeface="Univers"/>
                  <a:ea typeface="ＭＳ Ｐゴシック" panose="020B0600070205080204" pitchFamily="34" charset="-128"/>
                </a:defRPr>
              </a:lvl7pPr>
              <a:lvl8pPr marL="3429000" indent="-228600" eaLnBrk="0" fontAlgn="base" hangingPunct="0">
                <a:spcBef>
                  <a:spcPct val="20000"/>
                </a:spcBef>
                <a:spcAft>
                  <a:spcPct val="0"/>
                </a:spcAft>
                <a:buFont typeface="Times" panose="02020603050405020304" pitchFamily="18" charset="0"/>
                <a:buChar char="•"/>
                <a:defRPr sz="1400">
                  <a:solidFill>
                    <a:schemeClr val="tx1"/>
                  </a:solidFill>
                  <a:latin typeface="Univers"/>
                  <a:ea typeface="ＭＳ Ｐゴシック" panose="020B0600070205080204" pitchFamily="34" charset="-128"/>
                </a:defRPr>
              </a:lvl8pPr>
              <a:lvl9pPr marL="3886200" indent="-228600" eaLnBrk="0" fontAlgn="base" hangingPunct="0">
                <a:spcBef>
                  <a:spcPct val="20000"/>
                </a:spcBef>
                <a:spcAft>
                  <a:spcPct val="0"/>
                </a:spcAft>
                <a:buFont typeface="Times" panose="02020603050405020304" pitchFamily="18" charset="0"/>
                <a:buChar char="•"/>
                <a:defRPr sz="1400">
                  <a:solidFill>
                    <a:schemeClr val="tx1"/>
                  </a:solidFill>
                  <a:latin typeface="Univers"/>
                  <a:ea typeface="ＭＳ Ｐゴシック" panose="020B0600070205080204" pitchFamily="34" charset="-128"/>
                </a:defRPr>
              </a:lvl9pPr>
            </a:lstStyle>
            <a:p>
              <a:pPr>
                <a:spcBef>
                  <a:spcPct val="50000"/>
                </a:spcBef>
                <a:buFontTx/>
                <a:buNone/>
              </a:pPr>
              <a:r>
                <a:rPr lang="en-US" altLang="en-US" sz="1600" b="1" dirty="0" smtClean="0">
                  <a:solidFill>
                    <a:srgbClr val="002060"/>
                  </a:solidFill>
                  <a:latin typeface="Arial" panose="020B0604020202020204" pitchFamily="34" charset="0"/>
                  <a:cs typeface="Times New Roman" panose="02020603050405020304" pitchFamily="18" charset="0"/>
                </a:rPr>
                <a:t>Standard </a:t>
              </a:r>
              <a:r>
                <a:rPr lang="en-US" altLang="en-US" sz="1600" b="1" dirty="0">
                  <a:solidFill>
                    <a:srgbClr val="002060"/>
                  </a:solidFill>
                  <a:latin typeface="Arial" panose="020B0604020202020204" pitchFamily="34" charset="0"/>
                  <a:cs typeface="Times New Roman" panose="02020603050405020304" pitchFamily="18" charset="0"/>
                </a:rPr>
                <a:t>Precautions-</a:t>
              </a:r>
            </a:p>
            <a:p>
              <a:pPr>
                <a:spcBef>
                  <a:spcPct val="50000"/>
                </a:spcBef>
                <a:buFontTx/>
                <a:buNone/>
              </a:pPr>
              <a:r>
                <a:rPr lang="en-US" altLang="en-US" sz="1600" b="1" dirty="0">
                  <a:solidFill>
                    <a:srgbClr val="002060"/>
                  </a:solidFill>
                  <a:latin typeface="Arial" panose="020B0604020202020204" pitchFamily="34" charset="0"/>
                  <a:cs typeface="Times New Roman" panose="02020603050405020304" pitchFamily="18" charset="0"/>
                </a:rPr>
                <a:t>At all times, for all </a:t>
              </a:r>
              <a:r>
                <a:rPr lang="en-US" altLang="en-US" sz="1600" b="1" dirty="0" smtClean="0">
                  <a:solidFill>
                    <a:srgbClr val="002060"/>
                  </a:solidFill>
                  <a:latin typeface="Arial" panose="020B0604020202020204" pitchFamily="34" charset="0"/>
                  <a:cs typeface="Times New Roman" panose="02020603050405020304" pitchFamily="18" charset="0"/>
                </a:rPr>
                <a:t>patients   </a:t>
              </a:r>
              <a:endParaRPr lang="en-US" altLang="en-US" sz="1600" b="1" dirty="0">
                <a:solidFill>
                  <a:srgbClr val="002060"/>
                </a:solidFill>
                <a:latin typeface="Arial" panose="020B0604020202020204" pitchFamily="34" charset="0"/>
                <a:cs typeface="Times New Roman" panose="02020603050405020304" pitchFamily="18" charset="0"/>
              </a:endParaRPr>
            </a:p>
          </p:txBody>
        </p:sp>
        <p:pic>
          <p:nvPicPr>
            <p:cNvPr id="55302"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57620" y="1071546"/>
              <a:ext cx="1182291" cy="9477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55303" name="Text Box 9"/>
            <p:cNvSpPr txBox="1">
              <a:spLocks noChangeArrowheads="1"/>
            </p:cNvSpPr>
            <p:nvPr/>
          </p:nvSpPr>
          <p:spPr bwMode="auto">
            <a:xfrm>
              <a:off x="3643307" y="2071678"/>
              <a:ext cx="171451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2800">
                  <a:solidFill>
                    <a:schemeClr val="tx1"/>
                  </a:solidFill>
                  <a:latin typeface="Univers"/>
                  <a:ea typeface="ＭＳ Ｐゴシック" panose="020B0600070205080204" pitchFamily="34" charset="-128"/>
                </a:defRPr>
              </a:lvl1pPr>
              <a:lvl2pPr marL="37931725" indent="-37474525" eaLnBrk="0" hangingPunct="0">
                <a:spcBef>
                  <a:spcPct val="20000"/>
                </a:spcBef>
                <a:buChar char="•"/>
                <a:defRPr sz="2400">
                  <a:solidFill>
                    <a:schemeClr val="tx1"/>
                  </a:solidFill>
                  <a:latin typeface="Univers"/>
                  <a:ea typeface="ＭＳ Ｐゴシック" panose="020B0600070205080204" pitchFamily="34" charset="-128"/>
                </a:defRPr>
              </a:lvl2pPr>
              <a:lvl3pPr marL="1143000" indent="-228600" eaLnBrk="0" hangingPunct="0">
                <a:spcBef>
                  <a:spcPct val="20000"/>
                </a:spcBef>
                <a:buChar char="•"/>
                <a:defRPr sz="2000">
                  <a:solidFill>
                    <a:schemeClr val="tx1"/>
                  </a:solidFill>
                  <a:latin typeface="Univers"/>
                  <a:ea typeface="ＭＳ Ｐゴシック" panose="020B0600070205080204" pitchFamily="34" charset="-128"/>
                </a:defRPr>
              </a:lvl3pPr>
              <a:lvl4pPr marL="1600200" indent="-228600" eaLnBrk="0" hangingPunct="0">
                <a:spcBef>
                  <a:spcPct val="20000"/>
                </a:spcBef>
                <a:buFont typeface="Times" panose="02020603050405020304" pitchFamily="18" charset="0"/>
                <a:buChar char="•"/>
                <a:defRPr sz="1600">
                  <a:solidFill>
                    <a:schemeClr val="tx1"/>
                  </a:solidFill>
                  <a:latin typeface="Univers"/>
                  <a:ea typeface="ＭＳ Ｐゴシック" panose="020B0600070205080204" pitchFamily="34" charset="-128"/>
                </a:defRPr>
              </a:lvl4pPr>
              <a:lvl5pPr marL="2057400" indent="-228600" eaLnBrk="0" hangingPunct="0">
                <a:spcBef>
                  <a:spcPct val="20000"/>
                </a:spcBef>
                <a:buFont typeface="Times" panose="02020603050405020304" pitchFamily="18" charset="0"/>
                <a:buChar char="•"/>
                <a:defRPr sz="1400">
                  <a:solidFill>
                    <a:schemeClr val="tx1"/>
                  </a:solidFill>
                  <a:latin typeface="Univers"/>
                  <a:ea typeface="ＭＳ Ｐゴシック" panose="020B0600070205080204" pitchFamily="34" charset="-128"/>
                </a:defRPr>
              </a:lvl5pPr>
              <a:lvl6pPr marL="2514600" indent="-228600" eaLnBrk="0" fontAlgn="base" hangingPunct="0">
                <a:spcBef>
                  <a:spcPct val="20000"/>
                </a:spcBef>
                <a:spcAft>
                  <a:spcPct val="0"/>
                </a:spcAft>
                <a:buFont typeface="Times" panose="02020603050405020304" pitchFamily="18" charset="0"/>
                <a:buChar char="•"/>
                <a:defRPr sz="1400">
                  <a:solidFill>
                    <a:schemeClr val="tx1"/>
                  </a:solidFill>
                  <a:latin typeface="Univers"/>
                  <a:ea typeface="ＭＳ Ｐゴシック" panose="020B0600070205080204" pitchFamily="34" charset="-128"/>
                </a:defRPr>
              </a:lvl6pPr>
              <a:lvl7pPr marL="2971800" indent="-228600" eaLnBrk="0" fontAlgn="base" hangingPunct="0">
                <a:spcBef>
                  <a:spcPct val="20000"/>
                </a:spcBef>
                <a:spcAft>
                  <a:spcPct val="0"/>
                </a:spcAft>
                <a:buFont typeface="Times" panose="02020603050405020304" pitchFamily="18" charset="0"/>
                <a:buChar char="•"/>
                <a:defRPr sz="1400">
                  <a:solidFill>
                    <a:schemeClr val="tx1"/>
                  </a:solidFill>
                  <a:latin typeface="Univers"/>
                  <a:ea typeface="ＭＳ Ｐゴシック" panose="020B0600070205080204" pitchFamily="34" charset="-128"/>
                </a:defRPr>
              </a:lvl7pPr>
              <a:lvl8pPr marL="3429000" indent="-228600" eaLnBrk="0" fontAlgn="base" hangingPunct="0">
                <a:spcBef>
                  <a:spcPct val="20000"/>
                </a:spcBef>
                <a:spcAft>
                  <a:spcPct val="0"/>
                </a:spcAft>
                <a:buFont typeface="Times" panose="02020603050405020304" pitchFamily="18" charset="0"/>
                <a:buChar char="•"/>
                <a:defRPr sz="1400">
                  <a:solidFill>
                    <a:schemeClr val="tx1"/>
                  </a:solidFill>
                  <a:latin typeface="Univers"/>
                  <a:ea typeface="ＭＳ Ｐゴシック" panose="020B0600070205080204" pitchFamily="34" charset="-128"/>
                </a:defRPr>
              </a:lvl8pPr>
              <a:lvl9pPr marL="3886200" indent="-228600" eaLnBrk="0" fontAlgn="base" hangingPunct="0">
                <a:spcBef>
                  <a:spcPct val="20000"/>
                </a:spcBef>
                <a:spcAft>
                  <a:spcPct val="0"/>
                </a:spcAft>
                <a:buFont typeface="Times" panose="02020603050405020304" pitchFamily="18" charset="0"/>
                <a:buChar char="•"/>
                <a:defRPr sz="1400">
                  <a:solidFill>
                    <a:schemeClr val="tx1"/>
                  </a:solidFill>
                  <a:latin typeface="Univers"/>
                  <a:ea typeface="ＭＳ Ｐゴシック" panose="020B0600070205080204" pitchFamily="34" charset="-128"/>
                </a:defRPr>
              </a:lvl9pPr>
            </a:lstStyle>
            <a:p>
              <a:pPr>
                <a:spcBef>
                  <a:spcPct val="50000"/>
                </a:spcBef>
                <a:buFontTx/>
                <a:buNone/>
              </a:pPr>
              <a:r>
                <a:rPr lang="en-US" altLang="en-US" sz="1800" b="1" dirty="0">
                  <a:solidFill>
                    <a:srgbClr val="002060"/>
                  </a:solidFill>
                  <a:latin typeface="Arial" panose="020B0604020202020204" pitchFamily="34" charset="0"/>
                  <a:cs typeface="Times New Roman" panose="02020603050405020304" pitchFamily="18" charset="0"/>
                </a:rPr>
                <a:t>Identify </a:t>
              </a:r>
              <a:r>
                <a:rPr lang="en-US" altLang="en-US" sz="1800" b="1" dirty="0" smtClean="0">
                  <a:solidFill>
                    <a:srgbClr val="002060"/>
                  </a:solidFill>
                  <a:latin typeface="Arial" panose="020B0604020202020204" pitchFamily="34" charset="0"/>
                  <a:cs typeface="Times New Roman" panose="02020603050405020304" pitchFamily="18" charset="0"/>
                </a:rPr>
                <a:t>Ebola </a:t>
              </a:r>
              <a:r>
                <a:rPr lang="en-US" altLang="en-US" sz="1800" b="1" dirty="0">
                  <a:solidFill>
                    <a:srgbClr val="002060"/>
                  </a:solidFill>
                  <a:latin typeface="Arial" panose="020B0604020202020204" pitchFamily="34" charset="0"/>
                  <a:cs typeface="Times New Roman" panose="02020603050405020304" pitchFamily="18" charset="0"/>
                </a:rPr>
                <a:t>p</a:t>
              </a:r>
              <a:r>
                <a:rPr lang="en-US" altLang="en-US" sz="1800" b="1" dirty="0" smtClean="0">
                  <a:solidFill>
                    <a:srgbClr val="002060"/>
                  </a:solidFill>
                  <a:latin typeface="Arial" panose="020B0604020202020204" pitchFamily="34" charset="0"/>
                  <a:cs typeface="Times New Roman" panose="02020603050405020304" pitchFamily="18" charset="0"/>
                </a:rPr>
                <a:t>atients</a:t>
              </a:r>
              <a:endParaRPr lang="en-US" altLang="en-US" sz="1800" b="1" dirty="0">
                <a:solidFill>
                  <a:srgbClr val="002060"/>
                </a:solidFill>
                <a:latin typeface="Arial" panose="020B0604020202020204" pitchFamily="34" charset="0"/>
                <a:cs typeface="Times New Roman" panose="02020603050405020304" pitchFamily="18" charset="0"/>
              </a:endParaRPr>
            </a:p>
          </p:txBody>
        </p:sp>
        <p:pic>
          <p:nvPicPr>
            <p:cNvPr id="55304"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8596" y="3143248"/>
              <a:ext cx="1182291" cy="102274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55305" name="Text Box 11"/>
            <p:cNvSpPr txBox="1">
              <a:spLocks noChangeArrowheads="1"/>
            </p:cNvSpPr>
            <p:nvPr/>
          </p:nvSpPr>
          <p:spPr bwMode="auto">
            <a:xfrm>
              <a:off x="1678792" y="2876199"/>
              <a:ext cx="3144402" cy="1692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2800">
                  <a:solidFill>
                    <a:schemeClr val="tx1"/>
                  </a:solidFill>
                  <a:latin typeface="Univers"/>
                  <a:ea typeface="ＭＳ Ｐゴシック" panose="020B0600070205080204" pitchFamily="34" charset="-128"/>
                </a:defRPr>
              </a:lvl1pPr>
              <a:lvl2pPr marL="37931725" indent="-37474525" eaLnBrk="0" hangingPunct="0">
                <a:spcBef>
                  <a:spcPct val="20000"/>
                </a:spcBef>
                <a:buChar char="•"/>
                <a:defRPr sz="2400">
                  <a:solidFill>
                    <a:schemeClr val="tx1"/>
                  </a:solidFill>
                  <a:latin typeface="Univers"/>
                  <a:ea typeface="ＭＳ Ｐゴシック" panose="020B0600070205080204" pitchFamily="34" charset="-128"/>
                </a:defRPr>
              </a:lvl2pPr>
              <a:lvl3pPr marL="1143000" indent="-228600" eaLnBrk="0" hangingPunct="0">
                <a:spcBef>
                  <a:spcPct val="20000"/>
                </a:spcBef>
                <a:buChar char="•"/>
                <a:defRPr sz="2000">
                  <a:solidFill>
                    <a:schemeClr val="tx1"/>
                  </a:solidFill>
                  <a:latin typeface="Univers"/>
                  <a:ea typeface="ＭＳ Ｐゴシック" panose="020B0600070205080204" pitchFamily="34" charset="-128"/>
                </a:defRPr>
              </a:lvl3pPr>
              <a:lvl4pPr marL="1600200" indent="-228600" eaLnBrk="0" hangingPunct="0">
                <a:spcBef>
                  <a:spcPct val="20000"/>
                </a:spcBef>
                <a:buFont typeface="Times" panose="02020603050405020304" pitchFamily="18" charset="0"/>
                <a:buChar char="•"/>
                <a:defRPr sz="1600">
                  <a:solidFill>
                    <a:schemeClr val="tx1"/>
                  </a:solidFill>
                  <a:latin typeface="Univers"/>
                  <a:ea typeface="ＭＳ Ｐゴシック" panose="020B0600070205080204" pitchFamily="34" charset="-128"/>
                </a:defRPr>
              </a:lvl4pPr>
              <a:lvl5pPr marL="2057400" indent="-228600" eaLnBrk="0" hangingPunct="0">
                <a:spcBef>
                  <a:spcPct val="20000"/>
                </a:spcBef>
                <a:buFont typeface="Times" panose="02020603050405020304" pitchFamily="18" charset="0"/>
                <a:buChar char="•"/>
                <a:defRPr sz="1400">
                  <a:solidFill>
                    <a:schemeClr val="tx1"/>
                  </a:solidFill>
                  <a:latin typeface="Univers"/>
                  <a:ea typeface="ＭＳ Ｐゴシック" panose="020B0600070205080204" pitchFamily="34" charset="-128"/>
                </a:defRPr>
              </a:lvl5pPr>
              <a:lvl6pPr marL="2514600" indent="-228600" eaLnBrk="0" fontAlgn="base" hangingPunct="0">
                <a:spcBef>
                  <a:spcPct val="20000"/>
                </a:spcBef>
                <a:spcAft>
                  <a:spcPct val="0"/>
                </a:spcAft>
                <a:buFont typeface="Times" panose="02020603050405020304" pitchFamily="18" charset="0"/>
                <a:buChar char="•"/>
                <a:defRPr sz="1400">
                  <a:solidFill>
                    <a:schemeClr val="tx1"/>
                  </a:solidFill>
                  <a:latin typeface="Univers"/>
                  <a:ea typeface="ＭＳ Ｐゴシック" panose="020B0600070205080204" pitchFamily="34" charset="-128"/>
                </a:defRPr>
              </a:lvl6pPr>
              <a:lvl7pPr marL="2971800" indent="-228600" eaLnBrk="0" fontAlgn="base" hangingPunct="0">
                <a:spcBef>
                  <a:spcPct val="20000"/>
                </a:spcBef>
                <a:spcAft>
                  <a:spcPct val="0"/>
                </a:spcAft>
                <a:buFont typeface="Times" panose="02020603050405020304" pitchFamily="18" charset="0"/>
                <a:buChar char="•"/>
                <a:defRPr sz="1400">
                  <a:solidFill>
                    <a:schemeClr val="tx1"/>
                  </a:solidFill>
                  <a:latin typeface="Univers"/>
                  <a:ea typeface="ＭＳ Ｐゴシック" panose="020B0600070205080204" pitchFamily="34" charset="-128"/>
                </a:defRPr>
              </a:lvl7pPr>
              <a:lvl8pPr marL="3429000" indent="-228600" eaLnBrk="0" fontAlgn="base" hangingPunct="0">
                <a:spcBef>
                  <a:spcPct val="20000"/>
                </a:spcBef>
                <a:spcAft>
                  <a:spcPct val="0"/>
                </a:spcAft>
                <a:buFont typeface="Times" panose="02020603050405020304" pitchFamily="18" charset="0"/>
                <a:buChar char="•"/>
                <a:defRPr sz="1400">
                  <a:solidFill>
                    <a:schemeClr val="tx1"/>
                  </a:solidFill>
                  <a:latin typeface="Univers"/>
                  <a:ea typeface="ＭＳ Ｐゴシック" panose="020B0600070205080204" pitchFamily="34" charset="-128"/>
                </a:defRPr>
              </a:lvl8pPr>
              <a:lvl9pPr marL="3886200" indent="-228600" eaLnBrk="0" fontAlgn="base" hangingPunct="0">
                <a:spcBef>
                  <a:spcPct val="20000"/>
                </a:spcBef>
                <a:spcAft>
                  <a:spcPct val="0"/>
                </a:spcAft>
                <a:buFont typeface="Times" panose="02020603050405020304" pitchFamily="18" charset="0"/>
                <a:buChar char="•"/>
                <a:defRPr sz="1400">
                  <a:solidFill>
                    <a:schemeClr val="tx1"/>
                  </a:solidFill>
                  <a:latin typeface="Univers"/>
                  <a:ea typeface="ＭＳ Ｐゴシック" panose="020B0600070205080204" pitchFamily="34" charset="-128"/>
                </a:defRPr>
              </a:lvl9pPr>
            </a:lstStyle>
            <a:p>
              <a:pPr>
                <a:spcBef>
                  <a:spcPct val="50000"/>
                </a:spcBef>
                <a:buFontTx/>
                <a:buNone/>
              </a:pPr>
              <a:r>
                <a:rPr lang="en-US" altLang="en-US" sz="1600" b="1" dirty="0">
                  <a:solidFill>
                    <a:srgbClr val="002060"/>
                  </a:solidFill>
                  <a:latin typeface="Arial" panose="020B0604020202020204" pitchFamily="34" charset="0"/>
                  <a:cs typeface="Times New Roman" panose="02020603050405020304" pitchFamily="18" charset="0"/>
                </a:rPr>
                <a:t>Isolate </a:t>
              </a:r>
              <a:r>
                <a:rPr lang="en-US" altLang="en-US" sz="1600" b="1" dirty="0" smtClean="0">
                  <a:solidFill>
                    <a:srgbClr val="002060"/>
                  </a:solidFill>
                  <a:latin typeface="Arial" panose="020B0604020202020204" pitchFamily="34" charset="0"/>
                  <a:cs typeface="Times New Roman" panose="02020603050405020304" pitchFamily="18" charset="0"/>
                </a:rPr>
                <a:t>and care for Ebola patients-</a:t>
              </a:r>
              <a:endParaRPr lang="en-US" altLang="en-US" sz="1600" b="1" dirty="0">
                <a:solidFill>
                  <a:srgbClr val="002060"/>
                </a:solidFill>
                <a:latin typeface="Arial" panose="020B0604020202020204" pitchFamily="34" charset="0"/>
                <a:cs typeface="Times New Roman" panose="02020603050405020304" pitchFamily="18" charset="0"/>
              </a:endParaRPr>
            </a:p>
            <a:p>
              <a:pPr>
                <a:spcBef>
                  <a:spcPct val="50000"/>
                </a:spcBef>
                <a:buFontTx/>
                <a:buNone/>
              </a:pPr>
              <a:r>
                <a:rPr lang="en-US" altLang="en-US" sz="1600" b="1" dirty="0" smtClean="0">
                  <a:solidFill>
                    <a:srgbClr val="002060"/>
                  </a:solidFill>
                  <a:latin typeface="Arial" panose="020B0604020202020204" pitchFamily="34" charset="0"/>
                  <a:cs typeface="Times New Roman" panose="02020603050405020304" pitchFamily="18" charset="0"/>
                </a:rPr>
                <a:t>Standard + Contact precautions </a:t>
              </a:r>
              <a:r>
                <a:rPr lang="en-US" altLang="en-US" sz="1600" b="1" dirty="0">
                  <a:solidFill>
                    <a:srgbClr val="002060"/>
                  </a:solidFill>
                  <a:latin typeface="Arial" panose="020B0604020202020204" pitchFamily="34" charset="0"/>
                  <a:cs typeface="Times New Roman" panose="02020603050405020304" pitchFamily="18" charset="0"/>
                </a:rPr>
                <a:t>+ droplet precautions if respiratory </a:t>
              </a:r>
              <a:r>
                <a:rPr lang="en-US" altLang="en-US" sz="1600" b="1" dirty="0" smtClean="0">
                  <a:solidFill>
                    <a:srgbClr val="002060"/>
                  </a:solidFill>
                  <a:latin typeface="Arial" panose="020B0604020202020204" pitchFamily="34" charset="0"/>
                  <a:cs typeface="Times New Roman" panose="02020603050405020304" pitchFamily="18" charset="0"/>
                </a:rPr>
                <a:t>symptoms </a:t>
              </a:r>
              <a:r>
                <a:rPr lang="en-US" altLang="en-US" sz="1600" b="1" dirty="0">
                  <a:solidFill>
                    <a:srgbClr val="002060"/>
                  </a:solidFill>
                  <a:latin typeface="Arial" panose="020B0604020202020204" pitchFamily="34" charset="0"/>
                  <a:cs typeface="Times New Roman" panose="02020603050405020304" pitchFamily="18" charset="0"/>
                </a:rPr>
                <a:t>or </a:t>
              </a:r>
              <a:r>
                <a:rPr lang="en-US" altLang="en-US" sz="1600" b="1" dirty="0" smtClean="0">
                  <a:solidFill>
                    <a:srgbClr val="002060"/>
                  </a:solidFill>
                  <a:latin typeface="Arial" panose="020B0604020202020204" pitchFamily="34" charset="0"/>
                  <a:cs typeface="Times New Roman" panose="02020603050405020304" pitchFamily="18" charset="0"/>
                </a:rPr>
                <a:t>vomiting</a:t>
              </a:r>
              <a:endParaRPr lang="en-US" altLang="en-US" sz="1600" b="1" dirty="0">
                <a:solidFill>
                  <a:srgbClr val="002060"/>
                </a:solidFill>
                <a:latin typeface="Arial" panose="020B0604020202020204" pitchFamily="34" charset="0"/>
                <a:cs typeface="Times New Roman" panose="02020603050405020304" pitchFamily="18" charset="0"/>
              </a:endParaRPr>
            </a:p>
          </p:txBody>
        </p:sp>
        <p:pic>
          <p:nvPicPr>
            <p:cNvPr id="55306" name="Picture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42976" y="5000636"/>
              <a:ext cx="1309688" cy="86915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55307" name="Text Box 13"/>
            <p:cNvSpPr txBox="1">
              <a:spLocks noChangeArrowheads="1"/>
            </p:cNvSpPr>
            <p:nvPr/>
          </p:nvSpPr>
          <p:spPr bwMode="auto">
            <a:xfrm>
              <a:off x="2500298" y="4963598"/>
              <a:ext cx="178595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2800">
                  <a:solidFill>
                    <a:schemeClr val="tx1"/>
                  </a:solidFill>
                  <a:latin typeface="Univers"/>
                  <a:ea typeface="ＭＳ Ｐゴシック" panose="020B0600070205080204" pitchFamily="34" charset="-128"/>
                </a:defRPr>
              </a:lvl1pPr>
              <a:lvl2pPr marL="37931725" indent="-37474525" eaLnBrk="0" hangingPunct="0">
                <a:spcBef>
                  <a:spcPct val="20000"/>
                </a:spcBef>
                <a:buChar char="•"/>
                <a:defRPr sz="2400">
                  <a:solidFill>
                    <a:schemeClr val="tx1"/>
                  </a:solidFill>
                  <a:latin typeface="Univers"/>
                  <a:ea typeface="ＭＳ Ｐゴシック" panose="020B0600070205080204" pitchFamily="34" charset="-128"/>
                </a:defRPr>
              </a:lvl2pPr>
              <a:lvl3pPr marL="1143000" indent="-228600" eaLnBrk="0" hangingPunct="0">
                <a:spcBef>
                  <a:spcPct val="20000"/>
                </a:spcBef>
                <a:buChar char="•"/>
                <a:defRPr sz="2000">
                  <a:solidFill>
                    <a:schemeClr val="tx1"/>
                  </a:solidFill>
                  <a:latin typeface="Univers"/>
                  <a:ea typeface="ＭＳ Ｐゴシック" panose="020B0600070205080204" pitchFamily="34" charset="-128"/>
                </a:defRPr>
              </a:lvl3pPr>
              <a:lvl4pPr marL="1600200" indent="-228600" eaLnBrk="0" hangingPunct="0">
                <a:spcBef>
                  <a:spcPct val="20000"/>
                </a:spcBef>
                <a:buFont typeface="Times" panose="02020603050405020304" pitchFamily="18" charset="0"/>
                <a:buChar char="•"/>
                <a:defRPr sz="1600">
                  <a:solidFill>
                    <a:schemeClr val="tx1"/>
                  </a:solidFill>
                  <a:latin typeface="Univers"/>
                  <a:ea typeface="ＭＳ Ｐゴシック" panose="020B0600070205080204" pitchFamily="34" charset="-128"/>
                </a:defRPr>
              </a:lvl4pPr>
              <a:lvl5pPr marL="2057400" indent="-228600" eaLnBrk="0" hangingPunct="0">
                <a:spcBef>
                  <a:spcPct val="20000"/>
                </a:spcBef>
                <a:buFont typeface="Times" panose="02020603050405020304" pitchFamily="18" charset="0"/>
                <a:buChar char="•"/>
                <a:defRPr sz="1400">
                  <a:solidFill>
                    <a:schemeClr val="tx1"/>
                  </a:solidFill>
                  <a:latin typeface="Univers"/>
                  <a:ea typeface="ＭＳ Ｐゴシック" panose="020B0600070205080204" pitchFamily="34" charset="-128"/>
                </a:defRPr>
              </a:lvl5pPr>
              <a:lvl6pPr marL="2514600" indent="-228600" eaLnBrk="0" fontAlgn="base" hangingPunct="0">
                <a:spcBef>
                  <a:spcPct val="20000"/>
                </a:spcBef>
                <a:spcAft>
                  <a:spcPct val="0"/>
                </a:spcAft>
                <a:buFont typeface="Times" panose="02020603050405020304" pitchFamily="18" charset="0"/>
                <a:buChar char="•"/>
                <a:defRPr sz="1400">
                  <a:solidFill>
                    <a:schemeClr val="tx1"/>
                  </a:solidFill>
                  <a:latin typeface="Univers"/>
                  <a:ea typeface="ＭＳ Ｐゴシック" panose="020B0600070205080204" pitchFamily="34" charset="-128"/>
                </a:defRPr>
              </a:lvl6pPr>
              <a:lvl7pPr marL="2971800" indent="-228600" eaLnBrk="0" fontAlgn="base" hangingPunct="0">
                <a:spcBef>
                  <a:spcPct val="20000"/>
                </a:spcBef>
                <a:spcAft>
                  <a:spcPct val="0"/>
                </a:spcAft>
                <a:buFont typeface="Times" panose="02020603050405020304" pitchFamily="18" charset="0"/>
                <a:buChar char="•"/>
                <a:defRPr sz="1400">
                  <a:solidFill>
                    <a:schemeClr val="tx1"/>
                  </a:solidFill>
                  <a:latin typeface="Univers"/>
                  <a:ea typeface="ＭＳ Ｐゴシック" panose="020B0600070205080204" pitchFamily="34" charset="-128"/>
                </a:defRPr>
              </a:lvl7pPr>
              <a:lvl8pPr marL="3429000" indent="-228600" eaLnBrk="0" fontAlgn="base" hangingPunct="0">
                <a:spcBef>
                  <a:spcPct val="20000"/>
                </a:spcBef>
                <a:spcAft>
                  <a:spcPct val="0"/>
                </a:spcAft>
                <a:buFont typeface="Times" panose="02020603050405020304" pitchFamily="18" charset="0"/>
                <a:buChar char="•"/>
                <a:defRPr sz="1400">
                  <a:solidFill>
                    <a:schemeClr val="tx1"/>
                  </a:solidFill>
                  <a:latin typeface="Univers"/>
                  <a:ea typeface="ＭＳ Ｐゴシック" panose="020B0600070205080204" pitchFamily="34" charset="-128"/>
                </a:defRPr>
              </a:lvl8pPr>
              <a:lvl9pPr marL="3886200" indent="-228600" eaLnBrk="0" fontAlgn="base" hangingPunct="0">
                <a:spcBef>
                  <a:spcPct val="20000"/>
                </a:spcBef>
                <a:spcAft>
                  <a:spcPct val="0"/>
                </a:spcAft>
                <a:buFont typeface="Times" panose="02020603050405020304" pitchFamily="18" charset="0"/>
                <a:buChar char="•"/>
                <a:defRPr sz="1400">
                  <a:solidFill>
                    <a:schemeClr val="tx1"/>
                  </a:solidFill>
                  <a:latin typeface="Univers"/>
                  <a:ea typeface="ＭＳ Ｐゴシック" panose="020B0600070205080204" pitchFamily="34" charset="-128"/>
                </a:defRPr>
              </a:lvl9pPr>
            </a:lstStyle>
            <a:p>
              <a:pPr>
                <a:spcBef>
                  <a:spcPct val="50000"/>
                </a:spcBef>
                <a:buFontTx/>
                <a:buNone/>
              </a:pPr>
              <a:r>
                <a:rPr lang="en-US" altLang="en-US" sz="1600" b="1" dirty="0">
                  <a:solidFill>
                    <a:srgbClr val="002060"/>
                  </a:solidFill>
                  <a:latin typeface="Arial" panose="020B0604020202020204" pitchFamily="34" charset="0"/>
                  <a:cs typeface="Times New Roman" panose="02020603050405020304" pitchFamily="18" charset="0"/>
                </a:rPr>
                <a:t>Personal Protective Equipment (PPE)</a:t>
              </a:r>
            </a:p>
          </p:txBody>
        </p:sp>
        <p:pic>
          <p:nvPicPr>
            <p:cNvPr id="55308" name="Picture 1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00760" y="1142984"/>
              <a:ext cx="907256" cy="107037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55309" name="Text Box 15"/>
            <p:cNvSpPr txBox="1">
              <a:spLocks noChangeArrowheads="1"/>
            </p:cNvSpPr>
            <p:nvPr/>
          </p:nvSpPr>
          <p:spPr bwMode="auto">
            <a:xfrm>
              <a:off x="6929454" y="1214422"/>
              <a:ext cx="135732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2800">
                  <a:solidFill>
                    <a:schemeClr val="tx1"/>
                  </a:solidFill>
                  <a:latin typeface="Univers"/>
                  <a:ea typeface="ＭＳ Ｐゴシック" panose="020B0600070205080204" pitchFamily="34" charset="-128"/>
                </a:defRPr>
              </a:lvl1pPr>
              <a:lvl2pPr marL="37931725" indent="-37474525" eaLnBrk="0" hangingPunct="0">
                <a:spcBef>
                  <a:spcPct val="20000"/>
                </a:spcBef>
                <a:buChar char="•"/>
                <a:defRPr sz="2400">
                  <a:solidFill>
                    <a:schemeClr val="tx1"/>
                  </a:solidFill>
                  <a:latin typeface="Univers"/>
                  <a:ea typeface="ＭＳ Ｐゴシック" panose="020B0600070205080204" pitchFamily="34" charset="-128"/>
                </a:defRPr>
              </a:lvl2pPr>
              <a:lvl3pPr marL="1143000" indent="-228600" eaLnBrk="0" hangingPunct="0">
                <a:spcBef>
                  <a:spcPct val="20000"/>
                </a:spcBef>
                <a:buChar char="•"/>
                <a:defRPr sz="2000">
                  <a:solidFill>
                    <a:schemeClr val="tx1"/>
                  </a:solidFill>
                  <a:latin typeface="Univers"/>
                  <a:ea typeface="ＭＳ Ｐゴシック" panose="020B0600070205080204" pitchFamily="34" charset="-128"/>
                </a:defRPr>
              </a:lvl3pPr>
              <a:lvl4pPr marL="1600200" indent="-228600" eaLnBrk="0" hangingPunct="0">
                <a:spcBef>
                  <a:spcPct val="20000"/>
                </a:spcBef>
                <a:buFont typeface="Times" panose="02020603050405020304" pitchFamily="18" charset="0"/>
                <a:buChar char="•"/>
                <a:defRPr sz="1600">
                  <a:solidFill>
                    <a:schemeClr val="tx1"/>
                  </a:solidFill>
                  <a:latin typeface="Univers"/>
                  <a:ea typeface="ＭＳ Ｐゴシック" panose="020B0600070205080204" pitchFamily="34" charset="-128"/>
                </a:defRPr>
              </a:lvl4pPr>
              <a:lvl5pPr marL="2057400" indent="-228600" eaLnBrk="0" hangingPunct="0">
                <a:spcBef>
                  <a:spcPct val="20000"/>
                </a:spcBef>
                <a:buFont typeface="Times" panose="02020603050405020304" pitchFamily="18" charset="0"/>
                <a:buChar char="•"/>
                <a:defRPr sz="1400">
                  <a:solidFill>
                    <a:schemeClr val="tx1"/>
                  </a:solidFill>
                  <a:latin typeface="Univers"/>
                  <a:ea typeface="ＭＳ Ｐゴシック" panose="020B0600070205080204" pitchFamily="34" charset="-128"/>
                </a:defRPr>
              </a:lvl5pPr>
              <a:lvl6pPr marL="2514600" indent="-228600" eaLnBrk="0" fontAlgn="base" hangingPunct="0">
                <a:spcBef>
                  <a:spcPct val="20000"/>
                </a:spcBef>
                <a:spcAft>
                  <a:spcPct val="0"/>
                </a:spcAft>
                <a:buFont typeface="Times" panose="02020603050405020304" pitchFamily="18" charset="0"/>
                <a:buChar char="•"/>
                <a:defRPr sz="1400">
                  <a:solidFill>
                    <a:schemeClr val="tx1"/>
                  </a:solidFill>
                  <a:latin typeface="Univers"/>
                  <a:ea typeface="ＭＳ Ｐゴシック" panose="020B0600070205080204" pitchFamily="34" charset="-128"/>
                </a:defRPr>
              </a:lvl6pPr>
              <a:lvl7pPr marL="2971800" indent="-228600" eaLnBrk="0" fontAlgn="base" hangingPunct="0">
                <a:spcBef>
                  <a:spcPct val="20000"/>
                </a:spcBef>
                <a:spcAft>
                  <a:spcPct val="0"/>
                </a:spcAft>
                <a:buFont typeface="Times" panose="02020603050405020304" pitchFamily="18" charset="0"/>
                <a:buChar char="•"/>
                <a:defRPr sz="1400">
                  <a:solidFill>
                    <a:schemeClr val="tx1"/>
                  </a:solidFill>
                  <a:latin typeface="Univers"/>
                  <a:ea typeface="ＭＳ Ｐゴシック" panose="020B0600070205080204" pitchFamily="34" charset="-128"/>
                </a:defRPr>
              </a:lvl7pPr>
              <a:lvl8pPr marL="3429000" indent="-228600" eaLnBrk="0" fontAlgn="base" hangingPunct="0">
                <a:spcBef>
                  <a:spcPct val="20000"/>
                </a:spcBef>
                <a:spcAft>
                  <a:spcPct val="0"/>
                </a:spcAft>
                <a:buFont typeface="Times" panose="02020603050405020304" pitchFamily="18" charset="0"/>
                <a:buChar char="•"/>
                <a:defRPr sz="1400">
                  <a:solidFill>
                    <a:schemeClr val="tx1"/>
                  </a:solidFill>
                  <a:latin typeface="Univers"/>
                  <a:ea typeface="ＭＳ Ｐゴシック" panose="020B0600070205080204" pitchFamily="34" charset="-128"/>
                </a:defRPr>
              </a:lvl8pPr>
              <a:lvl9pPr marL="3886200" indent="-228600" eaLnBrk="0" fontAlgn="base" hangingPunct="0">
                <a:spcBef>
                  <a:spcPct val="20000"/>
                </a:spcBef>
                <a:spcAft>
                  <a:spcPct val="0"/>
                </a:spcAft>
                <a:buFont typeface="Times" panose="02020603050405020304" pitchFamily="18" charset="0"/>
                <a:buChar char="•"/>
                <a:defRPr sz="1400">
                  <a:solidFill>
                    <a:schemeClr val="tx1"/>
                  </a:solidFill>
                  <a:latin typeface="Univers"/>
                  <a:ea typeface="ＭＳ Ｐゴシック" panose="020B0600070205080204" pitchFamily="34" charset="-128"/>
                </a:defRPr>
              </a:lvl9pPr>
            </a:lstStyle>
            <a:p>
              <a:pPr>
                <a:spcBef>
                  <a:spcPct val="50000"/>
                </a:spcBef>
                <a:buFontTx/>
                <a:buNone/>
              </a:pPr>
              <a:r>
                <a:rPr lang="en-US" altLang="en-US" sz="1600" b="1" dirty="0" smtClean="0">
                  <a:solidFill>
                    <a:srgbClr val="002060"/>
                  </a:solidFill>
                  <a:latin typeface="Arial" panose="020B0604020202020204" pitchFamily="34" charset="0"/>
                  <a:cs typeface="Times New Roman" panose="02020603050405020304" pitchFamily="18" charset="0"/>
                </a:rPr>
                <a:t>Disinfect Reusable</a:t>
              </a:r>
              <a:endParaRPr lang="en-US" altLang="en-US" sz="1600" b="1" dirty="0">
                <a:solidFill>
                  <a:srgbClr val="002060"/>
                </a:solidFill>
                <a:latin typeface="Arial" panose="020B0604020202020204" pitchFamily="34" charset="0"/>
                <a:cs typeface="Times New Roman" panose="02020603050405020304" pitchFamily="18" charset="0"/>
              </a:endParaRPr>
            </a:p>
          </p:txBody>
        </p:sp>
        <p:pic>
          <p:nvPicPr>
            <p:cNvPr id="55310" name="Picture 1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72198" y="2500306"/>
              <a:ext cx="642942" cy="112275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55311" name="Text Box 17"/>
            <p:cNvSpPr txBox="1">
              <a:spLocks noChangeArrowheads="1"/>
            </p:cNvSpPr>
            <p:nvPr/>
          </p:nvSpPr>
          <p:spPr bwMode="auto">
            <a:xfrm>
              <a:off x="6715140" y="2571744"/>
              <a:ext cx="193844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2800">
                  <a:solidFill>
                    <a:schemeClr val="tx1"/>
                  </a:solidFill>
                  <a:latin typeface="Univers"/>
                  <a:ea typeface="ＭＳ Ｐゴシック" panose="020B0600070205080204" pitchFamily="34" charset="-128"/>
                </a:defRPr>
              </a:lvl1pPr>
              <a:lvl2pPr marL="37931725" indent="-37474525" eaLnBrk="0" hangingPunct="0">
                <a:spcBef>
                  <a:spcPct val="20000"/>
                </a:spcBef>
                <a:buChar char="•"/>
                <a:defRPr sz="2400">
                  <a:solidFill>
                    <a:schemeClr val="tx1"/>
                  </a:solidFill>
                  <a:latin typeface="Univers"/>
                  <a:ea typeface="ＭＳ Ｐゴシック" panose="020B0600070205080204" pitchFamily="34" charset="-128"/>
                </a:defRPr>
              </a:lvl2pPr>
              <a:lvl3pPr marL="1143000" indent="-228600" eaLnBrk="0" hangingPunct="0">
                <a:spcBef>
                  <a:spcPct val="20000"/>
                </a:spcBef>
                <a:buChar char="•"/>
                <a:defRPr sz="2000">
                  <a:solidFill>
                    <a:schemeClr val="tx1"/>
                  </a:solidFill>
                  <a:latin typeface="Univers"/>
                  <a:ea typeface="ＭＳ Ｐゴシック" panose="020B0600070205080204" pitchFamily="34" charset="-128"/>
                </a:defRPr>
              </a:lvl3pPr>
              <a:lvl4pPr marL="1600200" indent="-228600" eaLnBrk="0" hangingPunct="0">
                <a:spcBef>
                  <a:spcPct val="20000"/>
                </a:spcBef>
                <a:buFont typeface="Times" panose="02020603050405020304" pitchFamily="18" charset="0"/>
                <a:buChar char="•"/>
                <a:defRPr sz="1600">
                  <a:solidFill>
                    <a:schemeClr val="tx1"/>
                  </a:solidFill>
                  <a:latin typeface="Univers"/>
                  <a:ea typeface="ＭＳ Ｐゴシック" panose="020B0600070205080204" pitchFamily="34" charset="-128"/>
                </a:defRPr>
              </a:lvl4pPr>
              <a:lvl5pPr marL="2057400" indent="-228600" eaLnBrk="0" hangingPunct="0">
                <a:spcBef>
                  <a:spcPct val="20000"/>
                </a:spcBef>
                <a:buFont typeface="Times" panose="02020603050405020304" pitchFamily="18" charset="0"/>
                <a:buChar char="•"/>
                <a:defRPr sz="1400">
                  <a:solidFill>
                    <a:schemeClr val="tx1"/>
                  </a:solidFill>
                  <a:latin typeface="Univers"/>
                  <a:ea typeface="ＭＳ Ｐゴシック" panose="020B0600070205080204" pitchFamily="34" charset="-128"/>
                </a:defRPr>
              </a:lvl5pPr>
              <a:lvl6pPr marL="2514600" indent="-228600" eaLnBrk="0" fontAlgn="base" hangingPunct="0">
                <a:spcBef>
                  <a:spcPct val="20000"/>
                </a:spcBef>
                <a:spcAft>
                  <a:spcPct val="0"/>
                </a:spcAft>
                <a:buFont typeface="Times" panose="02020603050405020304" pitchFamily="18" charset="0"/>
                <a:buChar char="•"/>
                <a:defRPr sz="1400">
                  <a:solidFill>
                    <a:schemeClr val="tx1"/>
                  </a:solidFill>
                  <a:latin typeface="Univers"/>
                  <a:ea typeface="ＭＳ Ｐゴシック" panose="020B0600070205080204" pitchFamily="34" charset="-128"/>
                </a:defRPr>
              </a:lvl6pPr>
              <a:lvl7pPr marL="2971800" indent="-228600" eaLnBrk="0" fontAlgn="base" hangingPunct="0">
                <a:spcBef>
                  <a:spcPct val="20000"/>
                </a:spcBef>
                <a:spcAft>
                  <a:spcPct val="0"/>
                </a:spcAft>
                <a:buFont typeface="Times" panose="02020603050405020304" pitchFamily="18" charset="0"/>
                <a:buChar char="•"/>
                <a:defRPr sz="1400">
                  <a:solidFill>
                    <a:schemeClr val="tx1"/>
                  </a:solidFill>
                  <a:latin typeface="Univers"/>
                  <a:ea typeface="ＭＳ Ｐゴシック" panose="020B0600070205080204" pitchFamily="34" charset="-128"/>
                </a:defRPr>
              </a:lvl7pPr>
              <a:lvl8pPr marL="3429000" indent="-228600" eaLnBrk="0" fontAlgn="base" hangingPunct="0">
                <a:spcBef>
                  <a:spcPct val="20000"/>
                </a:spcBef>
                <a:spcAft>
                  <a:spcPct val="0"/>
                </a:spcAft>
                <a:buFont typeface="Times" panose="02020603050405020304" pitchFamily="18" charset="0"/>
                <a:buChar char="•"/>
                <a:defRPr sz="1400">
                  <a:solidFill>
                    <a:schemeClr val="tx1"/>
                  </a:solidFill>
                  <a:latin typeface="Univers"/>
                  <a:ea typeface="ＭＳ Ｐゴシック" panose="020B0600070205080204" pitchFamily="34" charset="-128"/>
                </a:defRPr>
              </a:lvl8pPr>
              <a:lvl9pPr marL="3886200" indent="-228600" eaLnBrk="0" fontAlgn="base" hangingPunct="0">
                <a:spcBef>
                  <a:spcPct val="20000"/>
                </a:spcBef>
                <a:spcAft>
                  <a:spcPct val="0"/>
                </a:spcAft>
                <a:buFont typeface="Times" panose="02020603050405020304" pitchFamily="18" charset="0"/>
                <a:buChar char="•"/>
                <a:defRPr sz="1400">
                  <a:solidFill>
                    <a:schemeClr val="tx1"/>
                  </a:solidFill>
                  <a:latin typeface="Univers"/>
                  <a:ea typeface="ＭＳ Ｐゴシック" panose="020B0600070205080204" pitchFamily="34" charset="-128"/>
                </a:defRPr>
              </a:lvl9pPr>
            </a:lstStyle>
            <a:p>
              <a:pPr>
                <a:spcBef>
                  <a:spcPct val="50000"/>
                </a:spcBef>
                <a:buFontTx/>
                <a:buNone/>
              </a:pPr>
              <a:r>
                <a:rPr lang="en-US" altLang="en-US" sz="1600" b="1" dirty="0">
                  <a:solidFill>
                    <a:srgbClr val="002060"/>
                  </a:solidFill>
                  <a:latin typeface="Arial" panose="020B0604020202020204" pitchFamily="34" charset="0"/>
                  <a:cs typeface="Times New Roman" panose="02020603050405020304" pitchFamily="18" charset="0"/>
                </a:rPr>
                <a:t>Dispose of Waste</a:t>
              </a:r>
            </a:p>
          </p:txBody>
        </p:sp>
        <p:pic>
          <p:nvPicPr>
            <p:cNvPr id="55312" name="Picture 1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000892" y="3929066"/>
              <a:ext cx="1415654" cy="90606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55313" name="Text Box 19"/>
            <p:cNvSpPr txBox="1">
              <a:spLocks noChangeArrowheads="1"/>
            </p:cNvSpPr>
            <p:nvPr/>
          </p:nvSpPr>
          <p:spPr bwMode="auto">
            <a:xfrm>
              <a:off x="5786446" y="4000505"/>
              <a:ext cx="107157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2800">
                  <a:solidFill>
                    <a:schemeClr val="tx1"/>
                  </a:solidFill>
                  <a:latin typeface="Univers"/>
                  <a:ea typeface="ＭＳ Ｐゴシック" panose="020B0600070205080204" pitchFamily="34" charset="-128"/>
                </a:defRPr>
              </a:lvl1pPr>
              <a:lvl2pPr marL="37931725" indent="-37474525" eaLnBrk="0" hangingPunct="0">
                <a:spcBef>
                  <a:spcPct val="20000"/>
                </a:spcBef>
                <a:buChar char="•"/>
                <a:defRPr sz="2400">
                  <a:solidFill>
                    <a:schemeClr val="tx1"/>
                  </a:solidFill>
                  <a:latin typeface="Univers"/>
                  <a:ea typeface="ＭＳ Ｐゴシック" panose="020B0600070205080204" pitchFamily="34" charset="-128"/>
                </a:defRPr>
              </a:lvl2pPr>
              <a:lvl3pPr marL="1143000" indent="-228600" eaLnBrk="0" hangingPunct="0">
                <a:spcBef>
                  <a:spcPct val="20000"/>
                </a:spcBef>
                <a:buChar char="•"/>
                <a:defRPr sz="2000">
                  <a:solidFill>
                    <a:schemeClr val="tx1"/>
                  </a:solidFill>
                  <a:latin typeface="Univers"/>
                  <a:ea typeface="ＭＳ Ｐゴシック" panose="020B0600070205080204" pitchFamily="34" charset="-128"/>
                </a:defRPr>
              </a:lvl3pPr>
              <a:lvl4pPr marL="1600200" indent="-228600" eaLnBrk="0" hangingPunct="0">
                <a:spcBef>
                  <a:spcPct val="20000"/>
                </a:spcBef>
                <a:buFont typeface="Times" panose="02020603050405020304" pitchFamily="18" charset="0"/>
                <a:buChar char="•"/>
                <a:defRPr sz="1600">
                  <a:solidFill>
                    <a:schemeClr val="tx1"/>
                  </a:solidFill>
                  <a:latin typeface="Univers"/>
                  <a:ea typeface="ＭＳ Ｐゴシック" panose="020B0600070205080204" pitchFamily="34" charset="-128"/>
                </a:defRPr>
              </a:lvl4pPr>
              <a:lvl5pPr marL="2057400" indent="-228600" eaLnBrk="0" hangingPunct="0">
                <a:spcBef>
                  <a:spcPct val="20000"/>
                </a:spcBef>
                <a:buFont typeface="Times" panose="02020603050405020304" pitchFamily="18" charset="0"/>
                <a:buChar char="•"/>
                <a:defRPr sz="1400">
                  <a:solidFill>
                    <a:schemeClr val="tx1"/>
                  </a:solidFill>
                  <a:latin typeface="Univers"/>
                  <a:ea typeface="ＭＳ Ｐゴシック" panose="020B0600070205080204" pitchFamily="34" charset="-128"/>
                </a:defRPr>
              </a:lvl5pPr>
              <a:lvl6pPr marL="2514600" indent="-228600" eaLnBrk="0" fontAlgn="base" hangingPunct="0">
                <a:spcBef>
                  <a:spcPct val="20000"/>
                </a:spcBef>
                <a:spcAft>
                  <a:spcPct val="0"/>
                </a:spcAft>
                <a:buFont typeface="Times" panose="02020603050405020304" pitchFamily="18" charset="0"/>
                <a:buChar char="•"/>
                <a:defRPr sz="1400">
                  <a:solidFill>
                    <a:schemeClr val="tx1"/>
                  </a:solidFill>
                  <a:latin typeface="Univers"/>
                  <a:ea typeface="ＭＳ Ｐゴシック" panose="020B0600070205080204" pitchFamily="34" charset="-128"/>
                </a:defRPr>
              </a:lvl6pPr>
              <a:lvl7pPr marL="2971800" indent="-228600" eaLnBrk="0" fontAlgn="base" hangingPunct="0">
                <a:spcBef>
                  <a:spcPct val="20000"/>
                </a:spcBef>
                <a:spcAft>
                  <a:spcPct val="0"/>
                </a:spcAft>
                <a:buFont typeface="Times" panose="02020603050405020304" pitchFamily="18" charset="0"/>
                <a:buChar char="•"/>
                <a:defRPr sz="1400">
                  <a:solidFill>
                    <a:schemeClr val="tx1"/>
                  </a:solidFill>
                  <a:latin typeface="Univers"/>
                  <a:ea typeface="ＭＳ Ｐゴシック" panose="020B0600070205080204" pitchFamily="34" charset="-128"/>
                </a:defRPr>
              </a:lvl7pPr>
              <a:lvl8pPr marL="3429000" indent="-228600" eaLnBrk="0" fontAlgn="base" hangingPunct="0">
                <a:spcBef>
                  <a:spcPct val="20000"/>
                </a:spcBef>
                <a:spcAft>
                  <a:spcPct val="0"/>
                </a:spcAft>
                <a:buFont typeface="Times" panose="02020603050405020304" pitchFamily="18" charset="0"/>
                <a:buChar char="•"/>
                <a:defRPr sz="1400">
                  <a:solidFill>
                    <a:schemeClr val="tx1"/>
                  </a:solidFill>
                  <a:latin typeface="Univers"/>
                  <a:ea typeface="ＭＳ Ｐゴシック" panose="020B0600070205080204" pitchFamily="34" charset="-128"/>
                </a:defRPr>
              </a:lvl8pPr>
              <a:lvl9pPr marL="3886200" indent="-228600" eaLnBrk="0" fontAlgn="base" hangingPunct="0">
                <a:spcBef>
                  <a:spcPct val="20000"/>
                </a:spcBef>
                <a:spcAft>
                  <a:spcPct val="0"/>
                </a:spcAft>
                <a:buFont typeface="Times" panose="02020603050405020304" pitchFamily="18" charset="0"/>
                <a:buChar char="•"/>
                <a:defRPr sz="1400">
                  <a:solidFill>
                    <a:schemeClr val="tx1"/>
                  </a:solidFill>
                  <a:latin typeface="Univers"/>
                  <a:ea typeface="ＭＳ Ｐゴシック" panose="020B0600070205080204" pitchFamily="34" charset="-128"/>
                </a:defRPr>
              </a:lvl9pPr>
            </a:lstStyle>
            <a:p>
              <a:pPr>
                <a:spcBef>
                  <a:spcPct val="50000"/>
                </a:spcBef>
                <a:buFontTx/>
                <a:buNone/>
              </a:pPr>
              <a:r>
                <a:rPr lang="en-US" altLang="en-US" sz="1800" b="1" dirty="0">
                  <a:solidFill>
                    <a:srgbClr val="002060"/>
                  </a:solidFill>
                  <a:latin typeface="Arial" panose="020B0604020202020204" pitchFamily="34" charset="0"/>
                  <a:cs typeface="Times New Roman" panose="02020603050405020304" pitchFamily="18" charset="0"/>
                </a:rPr>
                <a:t>Safe Burial</a:t>
              </a:r>
            </a:p>
          </p:txBody>
        </p:sp>
        <p:pic>
          <p:nvPicPr>
            <p:cNvPr id="55314" name="Picture 2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643438" y="5072074"/>
              <a:ext cx="1373981" cy="81081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55315" name="Text Box 21"/>
            <p:cNvSpPr txBox="1">
              <a:spLocks noChangeArrowheads="1"/>
            </p:cNvSpPr>
            <p:nvPr/>
          </p:nvSpPr>
          <p:spPr bwMode="auto">
            <a:xfrm>
              <a:off x="6072199" y="5072074"/>
              <a:ext cx="228601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2800">
                  <a:solidFill>
                    <a:schemeClr val="tx1"/>
                  </a:solidFill>
                  <a:latin typeface="Univers"/>
                  <a:ea typeface="ＭＳ Ｐゴシック" panose="020B0600070205080204" pitchFamily="34" charset="-128"/>
                </a:defRPr>
              </a:lvl1pPr>
              <a:lvl2pPr marL="37931725" indent="-37474525" eaLnBrk="0" hangingPunct="0">
                <a:spcBef>
                  <a:spcPct val="20000"/>
                </a:spcBef>
                <a:buChar char="•"/>
                <a:defRPr sz="2400">
                  <a:solidFill>
                    <a:schemeClr val="tx1"/>
                  </a:solidFill>
                  <a:latin typeface="Univers"/>
                  <a:ea typeface="ＭＳ Ｐゴシック" panose="020B0600070205080204" pitchFamily="34" charset="-128"/>
                </a:defRPr>
              </a:lvl2pPr>
              <a:lvl3pPr marL="1143000" indent="-228600" eaLnBrk="0" hangingPunct="0">
                <a:spcBef>
                  <a:spcPct val="20000"/>
                </a:spcBef>
                <a:buChar char="•"/>
                <a:defRPr sz="2000">
                  <a:solidFill>
                    <a:schemeClr val="tx1"/>
                  </a:solidFill>
                  <a:latin typeface="Univers"/>
                  <a:ea typeface="ＭＳ Ｐゴシック" panose="020B0600070205080204" pitchFamily="34" charset="-128"/>
                </a:defRPr>
              </a:lvl3pPr>
              <a:lvl4pPr marL="1600200" indent="-228600" eaLnBrk="0" hangingPunct="0">
                <a:spcBef>
                  <a:spcPct val="20000"/>
                </a:spcBef>
                <a:buFont typeface="Times" panose="02020603050405020304" pitchFamily="18" charset="0"/>
                <a:buChar char="•"/>
                <a:defRPr sz="1600">
                  <a:solidFill>
                    <a:schemeClr val="tx1"/>
                  </a:solidFill>
                  <a:latin typeface="Univers"/>
                  <a:ea typeface="ＭＳ Ｐゴシック" panose="020B0600070205080204" pitchFamily="34" charset="-128"/>
                </a:defRPr>
              </a:lvl4pPr>
              <a:lvl5pPr marL="2057400" indent="-228600" eaLnBrk="0" hangingPunct="0">
                <a:spcBef>
                  <a:spcPct val="20000"/>
                </a:spcBef>
                <a:buFont typeface="Times" panose="02020603050405020304" pitchFamily="18" charset="0"/>
                <a:buChar char="•"/>
                <a:defRPr sz="1400">
                  <a:solidFill>
                    <a:schemeClr val="tx1"/>
                  </a:solidFill>
                  <a:latin typeface="Univers"/>
                  <a:ea typeface="ＭＳ Ｐゴシック" panose="020B0600070205080204" pitchFamily="34" charset="-128"/>
                </a:defRPr>
              </a:lvl5pPr>
              <a:lvl6pPr marL="2514600" indent="-228600" eaLnBrk="0" fontAlgn="base" hangingPunct="0">
                <a:spcBef>
                  <a:spcPct val="20000"/>
                </a:spcBef>
                <a:spcAft>
                  <a:spcPct val="0"/>
                </a:spcAft>
                <a:buFont typeface="Times" panose="02020603050405020304" pitchFamily="18" charset="0"/>
                <a:buChar char="•"/>
                <a:defRPr sz="1400">
                  <a:solidFill>
                    <a:schemeClr val="tx1"/>
                  </a:solidFill>
                  <a:latin typeface="Univers"/>
                  <a:ea typeface="ＭＳ Ｐゴシック" panose="020B0600070205080204" pitchFamily="34" charset="-128"/>
                </a:defRPr>
              </a:lvl6pPr>
              <a:lvl7pPr marL="2971800" indent="-228600" eaLnBrk="0" fontAlgn="base" hangingPunct="0">
                <a:spcBef>
                  <a:spcPct val="20000"/>
                </a:spcBef>
                <a:spcAft>
                  <a:spcPct val="0"/>
                </a:spcAft>
                <a:buFont typeface="Times" panose="02020603050405020304" pitchFamily="18" charset="0"/>
                <a:buChar char="•"/>
                <a:defRPr sz="1400">
                  <a:solidFill>
                    <a:schemeClr val="tx1"/>
                  </a:solidFill>
                  <a:latin typeface="Univers"/>
                  <a:ea typeface="ＭＳ Ｐゴシック" panose="020B0600070205080204" pitchFamily="34" charset="-128"/>
                </a:defRPr>
              </a:lvl7pPr>
              <a:lvl8pPr marL="3429000" indent="-228600" eaLnBrk="0" fontAlgn="base" hangingPunct="0">
                <a:spcBef>
                  <a:spcPct val="20000"/>
                </a:spcBef>
                <a:spcAft>
                  <a:spcPct val="0"/>
                </a:spcAft>
                <a:buFont typeface="Times" panose="02020603050405020304" pitchFamily="18" charset="0"/>
                <a:buChar char="•"/>
                <a:defRPr sz="1400">
                  <a:solidFill>
                    <a:schemeClr val="tx1"/>
                  </a:solidFill>
                  <a:latin typeface="Univers"/>
                  <a:ea typeface="ＭＳ Ｐゴシック" panose="020B0600070205080204" pitchFamily="34" charset="-128"/>
                </a:defRPr>
              </a:lvl8pPr>
              <a:lvl9pPr marL="3886200" indent="-228600" eaLnBrk="0" fontAlgn="base" hangingPunct="0">
                <a:spcBef>
                  <a:spcPct val="20000"/>
                </a:spcBef>
                <a:spcAft>
                  <a:spcPct val="0"/>
                </a:spcAft>
                <a:buFont typeface="Times" panose="02020603050405020304" pitchFamily="18" charset="0"/>
                <a:buChar char="•"/>
                <a:defRPr sz="1400">
                  <a:solidFill>
                    <a:schemeClr val="tx1"/>
                  </a:solidFill>
                  <a:latin typeface="Univers"/>
                  <a:ea typeface="ＭＳ Ｐゴシック" panose="020B0600070205080204" pitchFamily="34" charset="-128"/>
                </a:defRPr>
              </a:lvl9pPr>
            </a:lstStyle>
            <a:p>
              <a:pPr>
                <a:spcBef>
                  <a:spcPct val="50000"/>
                </a:spcBef>
                <a:buFontTx/>
                <a:buNone/>
              </a:pPr>
              <a:r>
                <a:rPr lang="en-US" altLang="en-US" sz="1600" b="1" dirty="0">
                  <a:solidFill>
                    <a:srgbClr val="002060"/>
                  </a:solidFill>
                  <a:latin typeface="Arial" panose="020B0604020202020204" pitchFamily="34" charset="0"/>
                  <a:cs typeface="Times New Roman" panose="02020603050405020304" pitchFamily="18" charset="0"/>
                </a:rPr>
                <a:t>Mobilize Community, educate, contact tracing</a:t>
              </a:r>
            </a:p>
          </p:txBody>
        </p:sp>
      </p:grpSp>
    </p:spTree>
    <p:custDataLst>
      <p:tags r:id="rId1"/>
    </p:custDataLst>
    <p:extLst>
      <p:ext uri="{BB962C8B-B14F-4D97-AF65-F5344CB8AC3E}">
        <p14:creationId xmlns:p14="http://schemas.microsoft.com/office/powerpoint/2010/main" val="1059294786"/>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412776"/>
            <a:ext cx="8064896" cy="4464496"/>
          </a:xfrm>
        </p:spPr>
        <p:txBody>
          <a:bodyPr/>
          <a:lstStyle/>
          <a:p>
            <a:pPr marL="457200" lvl="1" indent="0">
              <a:spcBef>
                <a:spcPts val="0"/>
              </a:spcBef>
              <a:spcAft>
                <a:spcPts val="1200"/>
              </a:spcAft>
              <a:buNone/>
            </a:pPr>
            <a:r>
              <a:rPr lang="en-US" sz="2400" dirty="0" smtClean="0">
                <a:solidFill>
                  <a:srgbClr val="000066"/>
                </a:solidFill>
              </a:rPr>
              <a:t>At the end of the session you will be able to:</a:t>
            </a:r>
          </a:p>
          <a:p>
            <a:pPr lvl="1">
              <a:spcBef>
                <a:spcPts val="0"/>
              </a:spcBef>
              <a:spcAft>
                <a:spcPts val="1200"/>
              </a:spcAft>
              <a:buFont typeface="Arial" panose="020B0604020202020204" pitchFamily="34" charset="0"/>
              <a:buChar char="•"/>
            </a:pPr>
            <a:r>
              <a:rPr lang="en-US" sz="2400" dirty="0" smtClean="0">
                <a:solidFill>
                  <a:srgbClr val="000066"/>
                </a:solidFill>
              </a:rPr>
              <a:t>Apply </a:t>
            </a:r>
            <a:r>
              <a:rPr lang="en-US" sz="2400" dirty="0">
                <a:solidFill>
                  <a:srgbClr val="000066"/>
                </a:solidFill>
              </a:rPr>
              <a:t>standard hygiene precautions (at all times, for all patients)</a:t>
            </a:r>
          </a:p>
          <a:p>
            <a:pPr lvl="1">
              <a:spcBef>
                <a:spcPts val="0"/>
              </a:spcBef>
              <a:spcAft>
                <a:spcPts val="1200"/>
              </a:spcAft>
              <a:buFont typeface="Arial" panose="020B0604020202020204" pitchFamily="34" charset="0"/>
              <a:buChar char="•"/>
            </a:pPr>
            <a:r>
              <a:rPr lang="en-US" sz="2400" dirty="0" smtClean="0">
                <a:solidFill>
                  <a:srgbClr val="000066"/>
                </a:solidFill>
              </a:rPr>
              <a:t>Implement </a:t>
            </a:r>
            <a:r>
              <a:rPr lang="en-US" sz="2400" dirty="0">
                <a:solidFill>
                  <a:srgbClr val="000066"/>
                </a:solidFill>
              </a:rPr>
              <a:t>additional infection prevention and control precautions in the context of EVD outbreak</a:t>
            </a:r>
          </a:p>
          <a:p>
            <a:pPr lvl="1">
              <a:spcBef>
                <a:spcPts val="0"/>
              </a:spcBef>
              <a:spcAft>
                <a:spcPts val="1200"/>
              </a:spcAft>
              <a:buFont typeface="Arial" panose="020B0604020202020204" pitchFamily="34" charset="0"/>
              <a:buChar char="•"/>
            </a:pPr>
            <a:r>
              <a:rPr lang="en-US" sz="2400" dirty="0" smtClean="0">
                <a:solidFill>
                  <a:srgbClr val="000066"/>
                </a:solidFill>
              </a:rPr>
              <a:t>Practice </a:t>
            </a:r>
            <a:r>
              <a:rPr lang="en-US" sz="2400" dirty="0">
                <a:solidFill>
                  <a:srgbClr val="000066"/>
                </a:solidFill>
              </a:rPr>
              <a:t>correct donning and safe removal of PPE.</a:t>
            </a:r>
            <a:endParaRPr lang="en-US" sz="2400" dirty="0">
              <a:solidFill>
                <a:srgbClr val="000066"/>
              </a:solidFill>
            </a:endParaRPr>
          </a:p>
          <a:p>
            <a:pPr>
              <a:spcBef>
                <a:spcPts val="0"/>
              </a:spcBef>
              <a:spcAft>
                <a:spcPts val="1200"/>
              </a:spcAft>
              <a:buFont typeface="Arial" panose="020B0604020202020204" pitchFamily="34" charset="0"/>
              <a:buChar char="•"/>
            </a:pPr>
            <a:endParaRPr lang="en-US" sz="2400" dirty="0">
              <a:solidFill>
                <a:srgbClr val="000066"/>
              </a:solidFill>
            </a:endParaRPr>
          </a:p>
        </p:txBody>
      </p:sp>
      <p:sp>
        <p:nvSpPr>
          <p:cNvPr id="4" name="Title 1"/>
          <p:cNvSpPr>
            <a:spLocks noGrp="1"/>
          </p:cNvSpPr>
          <p:nvPr>
            <p:ph type="title"/>
          </p:nvPr>
        </p:nvSpPr>
        <p:spPr>
          <a:xfrm>
            <a:off x="0" y="188640"/>
            <a:ext cx="9144000" cy="706437"/>
          </a:xfrm>
        </p:spPr>
        <p:txBody>
          <a:bodyPr/>
          <a:lstStyle/>
          <a:p>
            <a:r>
              <a:rPr lang="en-GB" b="1" dirty="0" smtClean="0">
                <a:solidFill>
                  <a:srgbClr val="002060"/>
                </a:solidFill>
                <a:effectLst>
                  <a:outerShdw blurRad="38100" dist="38100" dir="2700000" algn="tl">
                    <a:srgbClr val="000000">
                      <a:alpha val="43137"/>
                    </a:srgbClr>
                  </a:outerShdw>
                </a:effectLst>
              </a:rPr>
              <a:t>Learning </a:t>
            </a:r>
            <a:r>
              <a:rPr lang="en-GB" b="1" dirty="0" smtClean="0">
                <a:solidFill>
                  <a:srgbClr val="002060"/>
                </a:solidFill>
                <a:effectLst>
                  <a:outerShdw blurRad="38100" dist="38100" dir="2700000" algn="tl">
                    <a:srgbClr val="000000">
                      <a:alpha val="43137"/>
                    </a:srgbClr>
                  </a:outerShdw>
                </a:effectLst>
              </a:rPr>
              <a:t>objectives</a:t>
            </a:r>
            <a:endParaRPr lang="en-GB" b="1" dirty="0">
              <a:solidFill>
                <a:srgbClr val="00206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96539451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1628" y="2348880"/>
            <a:ext cx="8784976" cy="1200329"/>
          </a:xfrm>
          <a:prstGeom prst="rect">
            <a:avLst/>
          </a:prstGeom>
          <a:noFill/>
        </p:spPr>
        <p:txBody>
          <a:bodyPr wrap="square" rtlCol="0">
            <a:spAutoFit/>
          </a:bodyPr>
          <a:lstStyle/>
          <a:p>
            <a:pPr lvl="1"/>
            <a:r>
              <a:rPr lang="en-GB" sz="2400" u="sng" dirty="0" smtClean="0">
                <a:solidFill>
                  <a:srgbClr val="002060"/>
                </a:solidFill>
              </a:rPr>
              <a:t>Intermediate </a:t>
            </a:r>
            <a:r>
              <a:rPr lang="en-GB" sz="2400" u="sng" dirty="0">
                <a:solidFill>
                  <a:srgbClr val="002060"/>
                </a:solidFill>
              </a:rPr>
              <a:t>Objective </a:t>
            </a:r>
            <a:r>
              <a:rPr lang="en-GB" sz="2400" u="sng" dirty="0" smtClean="0">
                <a:solidFill>
                  <a:srgbClr val="002060"/>
                </a:solidFill>
              </a:rPr>
              <a:t>2</a:t>
            </a:r>
            <a:r>
              <a:rPr lang="en-GB" sz="2400" dirty="0" smtClean="0">
                <a:solidFill>
                  <a:srgbClr val="002060"/>
                </a:solidFill>
              </a:rPr>
              <a:t>: </a:t>
            </a:r>
          </a:p>
          <a:p>
            <a:pPr lvl="1" algn="ctr"/>
            <a:endParaRPr lang="en-GB" sz="2400" dirty="0">
              <a:solidFill>
                <a:srgbClr val="002060"/>
              </a:solidFill>
            </a:endParaRPr>
          </a:p>
          <a:p>
            <a:pPr lvl="1" algn="ctr"/>
            <a:r>
              <a:rPr lang="en-GB" sz="2400" b="1" dirty="0" smtClean="0">
                <a:solidFill>
                  <a:srgbClr val="002060"/>
                </a:solidFill>
                <a:effectLst>
                  <a:outerShdw blurRad="38100" dist="38100" dir="2700000" algn="tl">
                    <a:srgbClr val="000000">
                      <a:alpha val="43137"/>
                    </a:srgbClr>
                  </a:outerShdw>
                </a:effectLst>
              </a:rPr>
              <a:t>Practice correct donning </a:t>
            </a:r>
            <a:r>
              <a:rPr lang="en-GB" sz="2400" b="1" dirty="0">
                <a:solidFill>
                  <a:srgbClr val="002060"/>
                </a:solidFill>
                <a:effectLst>
                  <a:outerShdw blurRad="38100" dist="38100" dir="2700000" algn="tl">
                    <a:srgbClr val="000000">
                      <a:alpha val="43137"/>
                    </a:srgbClr>
                  </a:outerShdw>
                </a:effectLst>
              </a:rPr>
              <a:t>and </a:t>
            </a:r>
            <a:r>
              <a:rPr lang="en-GB" sz="2400" b="1" dirty="0" smtClean="0">
                <a:solidFill>
                  <a:srgbClr val="002060"/>
                </a:solidFill>
                <a:effectLst>
                  <a:outerShdw blurRad="38100" dist="38100" dir="2700000" algn="tl">
                    <a:srgbClr val="000000">
                      <a:alpha val="43137"/>
                    </a:srgbClr>
                  </a:outerShdw>
                </a:effectLst>
              </a:rPr>
              <a:t>safe removal of </a:t>
            </a:r>
            <a:r>
              <a:rPr lang="en-GB" sz="2400" b="1" dirty="0">
                <a:solidFill>
                  <a:srgbClr val="002060"/>
                </a:solidFill>
                <a:effectLst>
                  <a:outerShdw blurRad="38100" dist="38100" dir="2700000" algn="tl">
                    <a:srgbClr val="000000">
                      <a:alpha val="43137"/>
                    </a:srgbClr>
                  </a:outerShdw>
                </a:effectLst>
              </a:rPr>
              <a:t>PPE</a:t>
            </a:r>
          </a:p>
        </p:txBody>
      </p:sp>
    </p:spTree>
    <p:extLst>
      <p:ext uri="{BB962C8B-B14F-4D97-AF65-F5344CB8AC3E}">
        <p14:creationId xmlns:p14="http://schemas.microsoft.com/office/powerpoint/2010/main" val="107324945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2"/>
          <p:cNvSpPr txBox="1"/>
          <p:nvPr/>
        </p:nvSpPr>
        <p:spPr>
          <a:xfrm>
            <a:off x="0" y="109534"/>
            <a:ext cx="9144000" cy="651269"/>
          </a:xfrm>
          <a:prstGeom prst="rect">
            <a:avLst/>
          </a:prstGeom>
        </p:spPr>
        <p:txBody>
          <a:bodyPr wrap="square" lIns="0" tIns="0" rIns="0" bIns="0">
            <a:spAutoFit/>
          </a:bodyPr>
          <a:lstStyle>
            <a:lvl1pPr marL="1312863" indent="-130175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lnSpc>
                <a:spcPts val="5813"/>
              </a:lnSpc>
            </a:pPr>
            <a:r>
              <a:rPr lang="en-US" altLang="en-US" sz="3200" b="1" dirty="0">
                <a:solidFill>
                  <a:srgbClr val="002060"/>
                </a:solidFill>
                <a:effectLst>
                  <a:outerShdw blurRad="38100" dist="38100" dir="2700000" algn="tl">
                    <a:srgbClr val="C0C0C0"/>
                  </a:outerShdw>
                </a:effectLst>
                <a:latin typeface="+mn-lt"/>
                <a:ea typeface="Verdana" pitchFamily="34" charset="0"/>
                <a:cs typeface="Verdana" pitchFamily="34" charset="0"/>
              </a:rPr>
              <a:t>Personal protective equipment</a:t>
            </a:r>
          </a:p>
        </p:txBody>
      </p:sp>
      <p:sp>
        <p:nvSpPr>
          <p:cNvPr id="4099" name="object 3"/>
          <p:cNvSpPr>
            <a:spLocks noChangeArrowheads="1"/>
          </p:cNvSpPr>
          <p:nvPr/>
        </p:nvSpPr>
        <p:spPr bwMode="auto">
          <a:xfrm>
            <a:off x="5436096" y="1196752"/>
            <a:ext cx="3124200" cy="5051425"/>
          </a:xfrm>
          <a:prstGeom prst="rect">
            <a:avLst/>
          </a:prstGeom>
          <a:blipFill dpi="0" rotWithShape="1">
            <a:blip r:embed="rId2"/>
            <a:srcRect/>
            <a:stretch>
              <a:fillRect/>
            </a:stretch>
          </a:blipFill>
          <a:ln>
            <a:noFill/>
          </a:ln>
          <a:effectLst>
            <a:outerShdw blurRad="50800" dist="38100" dir="8100000" algn="tr" rotWithShape="0">
              <a:prstClr val="black">
                <a:alpha val="40000"/>
              </a:prstClr>
            </a:outerShdw>
          </a:effectLst>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4100" name="object 4"/>
          <p:cNvSpPr>
            <a:spLocks noChangeArrowheads="1"/>
          </p:cNvSpPr>
          <p:nvPr/>
        </p:nvSpPr>
        <p:spPr bwMode="auto">
          <a:xfrm>
            <a:off x="497161" y="1916832"/>
            <a:ext cx="4078287" cy="2633663"/>
          </a:xfrm>
          <a:prstGeom prst="rect">
            <a:avLst/>
          </a:prstGeom>
          <a:blipFill dpi="0" rotWithShape="1">
            <a:blip r:embed="rId3"/>
            <a:srcRect/>
            <a:stretch>
              <a:fillRect/>
            </a:stretch>
          </a:blipFill>
          <a:ln>
            <a:noFill/>
          </a:ln>
          <a:effectLst>
            <a:outerShdw blurRad="50800" dist="38100" dir="16200000" rotWithShape="0">
              <a:prstClr val="black">
                <a:alpha val="40000"/>
              </a:prstClr>
            </a:outerShdw>
          </a:effectLst>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Tree>
    <p:extLst>
      <p:ext uri="{BB962C8B-B14F-4D97-AF65-F5344CB8AC3E}">
        <p14:creationId xmlns:p14="http://schemas.microsoft.com/office/powerpoint/2010/main" val="120781231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object 3"/>
          <p:cNvSpPr>
            <a:spLocks noChangeArrowheads="1"/>
          </p:cNvSpPr>
          <p:nvPr/>
        </p:nvSpPr>
        <p:spPr bwMode="auto">
          <a:xfrm>
            <a:off x="467544" y="1412875"/>
            <a:ext cx="3843337" cy="3987800"/>
          </a:xfrm>
          <a:prstGeom prst="rect">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8" name="object 4"/>
          <p:cNvSpPr txBox="1"/>
          <p:nvPr/>
        </p:nvSpPr>
        <p:spPr>
          <a:xfrm>
            <a:off x="1189856" y="5478933"/>
            <a:ext cx="2398712" cy="614363"/>
          </a:xfrm>
          <a:prstGeom prst="rect">
            <a:avLst/>
          </a:prstGeom>
        </p:spPr>
        <p:txBody>
          <a:bodyPr lIns="0" tIns="0" rIns="0" bIns="0">
            <a:spAutoFit/>
          </a:bodyPr>
          <a:lstStyle/>
          <a:p>
            <a:pPr marL="12700" algn="ctr">
              <a:defRPr/>
            </a:pPr>
            <a:r>
              <a:rPr lang="en-US" sz="2000" spc="-15" dirty="0">
                <a:solidFill>
                  <a:srgbClr val="002060"/>
                </a:solidFill>
                <a:latin typeface="Arial"/>
                <a:cs typeface="Arial"/>
              </a:rPr>
              <a:t>Heavy</a:t>
            </a:r>
            <a:r>
              <a:rPr sz="2000" spc="20" dirty="0">
                <a:solidFill>
                  <a:srgbClr val="002060"/>
                </a:solidFill>
                <a:latin typeface="Times New Roman"/>
                <a:cs typeface="Times New Roman"/>
              </a:rPr>
              <a:t> </a:t>
            </a:r>
            <a:r>
              <a:rPr sz="2000" spc="-25" dirty="0">
                <a:solidFill>
                  <a:srgbClr val="002060"/>
                </a:solidFill>
                <a:latin typeface="Arial"/>
                <a:cs typeface="Arial"/>
              </a:rPr>
              <a:t>PP</a:t>
            </a:r>
            <a:r>
              <a:rPr sz="2000" spc="-15" dirty="0">
                <a:solidFill>
                  <a:srgbClr val="002060"/>
                </a:solidFill>
                <a:latin typeface="Arial"/>
                <a:cs typeface="Arial"/>
              </a:rPr>
              <a:t>E</a:t>
            </a:r>
            <a:r>
              <a:rPr lang="en-US" sz="2000" spc="-15" dirty="0">
                <a:solidFill>
                  <a:srgbClr val="002060"/>
                </a:solidFill>
                <a:latin typeface="Arial"/>
                <a:cs typeface="Arial"/>
              </a:rPr>
              <a:t> (as used in Uganda)</a:t>
            </a:r>
            <a:endParaRPr sz="2000" dirty="0">
              <a:solidFill>
                <a:srgbClr val="002060"/>
              </a:solidFill>
              <a:latin typeface="Arial"/>
              <a:cs typeface="Arial"/>
            </a:endParaRPr>
          </a:p>
        </p:txBody>
      </p:sp>
      <p:sp>
        <p:nvSpPr>
          <p:cNvPr id="3078" name="object 5"/>
          <p:cNvSpPr>
            <a:spLocks noChangeArrowheads="1"/>
          </p:cNvSpPr>
          <p:nvPr/>
        </p:nvSpPr>
        <p:spPr bwMode="auto">
          <a:xfrm>
            <a:off x="4795018" y="1412875"/>
            <a:ext cx="3881438" cy="4035425"/>
          </a:xfrm>
          <a:prstGeom prst="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10" name="object 6"/>
          <p:cNvSpPr txBox="1"/>
          <p:nvPr/>
        </p:nvSpPr>
        <p:spPr>
          <a:xfrm>
            <a:off x="5559399" y="5505731"/>
            <a:ext cx="2352675" cy="615950"/>
          </a:xfrm>
          <a:prstGeom prst="rect">
            <a:avLst/>
          </a:prstGeom>
        </p:spPr>
        <p:txBody>
          <a:bodyPr lIns="0" tIns="0" rIns="0" bIns="0">
            <a:spAutoFit/>
          </a:bodyPr>
          <a:lstStyle/>
          <a:p>
            <a:pPr marL="12700" algn="ctr">
              <a:defRPr/>
            </a:pPr>
            <a:r>
              <a:rPr sz="2000" spc="-20" dirty="0">
                <a:solidFill>
                  <a:srgbClr val="002060"/>
                </a:solidFill>
                <a:latin typeface="Arial"/>
                <a:cs typeface="Arial"/>
              </a:rPr>
              <a:t>‘L</a:t>
            </a:r>
            <a:r>
              <a:rPr sz="2000" spc="-15" dirty="0">
                <a:solidFill>
                  <a:srgbClr val="002060"/>
                </a:solidFill>
                <a:latin typeface="Arial"/>
                <a:cs typeface="Arial"/>
              </a:rPr>
              <a:t>i</a:t>
            </a:r>
            <a:r>
              <a:rPr sz="2000" spc="-20" dirty="0">
                <a:solidFill>
                  <a:srgbClr val="002060"/>
                </a:solidFill>
                <a:latin typeface="Arial"/>
                <a:cs typeface="Arial"/>
              </a:rPr>
              <a:t>g</a:t>
            </a:r>
            <a:r>
              <a:rPr sz="2000" dirty="0">
                <a:solidFill>
                  <a:srgbClr val="002060"/>
                </a:solidFill>
                <a:latin typeface="Arial"/>
                <a:cs typeface="Arial"/>
              </a:rPr>
              <a:t>h</a:t>
            </a:r>
            <a:r>
              <a:rPr sz="2000" spc="-15" dirty="0">
                <a:solidFill>
                  <a:srgbClr val="002060"/>
                </a:solidFill>
                <a:latin typeface="Arial"/>
                <a:cs typeface="Arial"/>
              </a:rPr>
              <a:t>te</a:t>
            </a:r>
            <a:r>
              <a:rPr sz="2000" spc="-20" dirty="0">
                <a:solidFill>
                  <a:srgbClr val="002060"/>
                </a:solidFill>
                <a:latin typeface="Arial"/>
                <a:cs typeface="Arial"/>
              </a:rPr>
              <a:t>ned</a:t>
            </a:r>
            <a:r>
              <a:rPr sz="2000" spc="-5" dirty="0">
                <a:solidFill>
                  <a:srgbClr val="002060"/>
                </a:solidFill>
                <a:latin typeface="Arial"/>
                <a:cs typeface="Arial"/>
              </a:rPr>
              <a:t>’</a:t>
            </a:r>
            <a:r>
              <a:rPr sz="2000" spc="-55" dirty="0">
                <a:solidFill>
                  <a:srgbClr val="002060"/>
                </a:solidFill>
                <a:latin typeface="Times New Roman"/>
                <a:cs typeface="Times New Roman"/>
              </a:rPr>
              <a:t> </a:t>
            </a:r>
            <a:r>
              <a:rPr sz="2000" spc="40" dirty="0">
                <a:solidFill>
                  <a:srgbClr val="002060"/>
                </a:solidFill>
                <a:latin typeface="Arial"/>
                <a:cs typeface="Arial"/>
              </a:rPr>
              <a:t>W</a:t>
            </a:r>
            <a:r>
              <a:rPr sz="2000" spc="-15" dirty="0">
                <a:solidFill>
                  <a:srgbClr val="002060"/>
                </a:solidFill>
                <a:latin typeface="Arial"/>
                <a:cs typeface="Arial"/>
              </a:rPr>
              <a:t>HO</a:t>
            </a:r>
            <a:r>
              <a:rPr sz="2000" spc="-35" dirty="0">
                <a:solidFill>
                  <a:srgbClr val="002060"/>
                </a:solidFill>
                <a:latin typeface="Times New Roman"/>
                <a:cs typeface="Times New Roman"/>
              </a:rPr>
              <a:t> </a:t>
            </a:r>
            <a:r>
              <a:rPr sz="2000" spc="-25" dirty="0">
                <a:solidFill>
                  <a:srgbClr val="002060"/>
                </a:solidFill>
                <a:latin typeface="Arial"/>
                <a:cs typeface="Arial"/>
              </a:rPr>
              <a:t>PP</a:t>
            </a:r>
            <a:r>
              <a:rPr sz="2000" spc="-15" dirty="0">
                <a:solidFill>
                  <a:srgbClr val="002060"/>
                </a:solidFill>
                <a:latin typeface="Arial"/>
                <a:cs typeface="Arial"/>
              </a:rPr>
              <a:t>E</a:t>
            </a:r>
            <a:endParaRPr sz="2000" dirty="0">
              <a:solidFill>
                <a:srgbClr val="002060"/>
              </a:solidFill>
              <a:latin typeface="Arial"/>
              <a:cs typeface="Arial"/>
            </a:endParaRPr>
          </a:p>
        </p:txBody>
      </p:sp>
    </p:spTree>
    <p:extLst>
      <p:ext uri="{BB962C8B-B14F-4D97-AF65-F5344CB8AC3E}">
        <p14:creationId xmlns:p14="http://schemas.microsoft.com/office/powerpoint/2010/main" val="46464725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0" y="188640"/>
            <a:ext cx="9144000" cy="667603"/>
          </a:xfrm>
        </p:spPr>
        <p:txBody>
          <a:bodyPr wrap="square" lIns="0" tIns="61769" rIns="0" bIns="0" rtlCol="0">
            <a:spAutoFit/>
          </a:bodyPr>
          <a:lstStyle/>
          <a:p>
            <a:pPr marL="884405">
              <a:lnSpc>
                <a:spcPts val="5178"/>
              </a:lnSpc>
              <a:defRPr/>
            </a:pPr>
            <a:r>
              <a:rPr lang="en-US" sz="3600" b="1" dirty="0" smtClean="0">
                <a:solidFill>
                  <a:srgbClr val="002060"/>
                </a:solidFill>
                <a:effectLst>
                  <a:outerShdw blurRad="38100" dist="38100" dir="2700000" algn="tl">
                    <a:srgbClr val="000000">
                      <a:alpha val="43137"/>
                    </a:srgbClr>
                  </a:outerShdw>
                </a:effectLst>
                <a:latin typeface="Arial" panose="020B0604020202020204" pitchFamily="34" charset="0"/>
                <a:ea typeface="Verdana" pitchFamily="34" charset="0"/>
                <a:cs typeface="Arial" panose="020B0604020202020204" pitchFamily="34" charset="0"/>
              </a:rPr>
              <a:t>Logic / principles </a:t>
            </a:r>
            <a:r>
              <a:rPr lang="en-US" sz="3600" b="1" dirty="0">
                <a:solidFill>
                  <a:srgbClr val="002060"/>
                </a:solidFill>
                <a:effectLst>
                  <a:outerShdw blurRad="38100" dist="38100" dir="2700000" algn="tl">
                    <a:srgbClr val="000000">
                      <a:alpha val="43137"/>
                    </a:srgbClr>
                  </a:outerShdw>
                </a:effectLst>
                <a:latin typeface="Arial" panose="020B0604020202020204" pitchFamily="34" charset="0"/>
                <a:ea typeface="Verdana" pitchFamily="34" charset="0"/>
                <a:cs typeface="Arial" panose="020B0604020202020204" pitchFamily="34" charset="0"/>
              </a:rPr>
              <a:t>of PPE</a:t>
            </a:r>
          </a:p>
        </p:txBody>
      </p:sp>
      <p:sp>
        <p:nvSpPr>
          <p:cNvPr id="3" name="object 3"/>
          <p:cNvSpPr txBox="1"/>
          <p:nvPr/>
        </p:nvSpPr>
        <p:spPr>
          <a:xfrm>
            <a:off x="323528" y="1772816"/>
            <a:ext cx="8712967" cy="3050130"/>
          </a:xfrm>
          <a:prstGeom prst="rect">
            <a:avLst/>
          </a:prstGeom>
        </p:spPr>
        <p:txBody>
          <a:bodyPr wrap="square" lIns="0" tIns="0" rIns="0" bIns="0">
            <a:spAutoFit/>
          </a:bodyPr>
          <a:lstStyle>
            <a:lvl1pPr marL="11113" eaLnBrk="0" hangingPunct="0">
              <a:tabLst>
                <a:tab pos="350838" algn="l"/>
              </a:tabLst>
              <a:defRPr>
                <a:solidFill>
                  <a:schemeClr val="tx1"/>
                </a:solidFill>
                <a:latin typeface="Arial" charset="0"/>
              </a:defRPr>
            </a:lvl1pPr>
            <a:lvl2pPr marL="742950" indent="-285750" eaLnBrk="0" hangingPunct="0">
              <a:tabLst>
                <a:tab pos="350838" algn="l"/>
              </a:tabLst>
              <a:defRPr>
                <a:solidFill>
                  <a:schemeClr val="tx1"/>
                </a:solidFill>
                <a:latin typeface="Arial" charset="0"/>
              </a:defRPr>
            </a:lvl2pPr>
            <a:lvl3pPr marL="1143000" indent="-228600" eaLnBrk="0" hangingPunct="0">
              <a:tabLst>
                <a:tab pos="350838" algn="l"/>
              </a:tabLst>
              <a:defRPr>
                <a:solidFill>
                  <a:schemeClr val="tx1"/>
                </a:solidFill>
                <a:latin typeface="Arial" charset="0"/>
              </a:defRPr>
            </a:lvl3pPr>
            <a:lvl4pPr marL="1600200" indent="-228600" eaLnBrk="0" hangingPunct="0">
              <a:tabLst>
                <a:tab pos="350838" algn="l"/>
              </a:tabLst>
              <a:defRPr>
                <a:solidFill>
                  <a:schemeClr val="tx1"/>
                </a:solidFill>
                <a:latin typeface="Arial" charset="0"/>
              </a:defRPr>
            </a:lvl4pPr>
            <a:lvl5pPr marL="2057400" indent="-228600" eaLnBrk="0" hangingPunct="0">
              <a:tabLst>
                <a:tab pos="350838" algn="l"/>
              </a:tabLst>
              <a:defRPr>
                <a:solidFill>
                  <a:schemeClr val="tx1"/>
                </a:solidFill>
                <a:latin typeface="Arial" charset="0"/>
              </a:defRPr>
            </a:lvl5pPr>
            <a:lvl6pPr marL="2514600" indent="-228600" eaLnBrk="0" fontAlgn="base" hangingPunct="0">
              <a:spcBef>
                <a:spcPct val="0"/>
              </a:spcBef>
              <a:spcAft>
                <a:spcPct val="0"/>
              </a:spcAft>
              <a:tabLst>
                <a:tab pos="350838" algn="l"/>
              </a:tabLst>
              <a:defRPr>
                <a:solidFill>
                  <a:schemeClr val="tx1"/>
                </a:solidFill>
                <a:latin typeface="Arial" charset="0"/>
              </a:defRPr>
            </a:lvl6pPr>
            <a:lvl7pPr marL="2971800" indent="-228600" eaLnBrk="0" fontAlgn="base" hangingPunct="0">
              <a:spcBef>
                <a:spcPct val="0"/>
              </a:spcBef>
              <a:spcAft>
                <a:spcPct val="0"/>
              </a:spcAft>
              <a:tabLst>
                <a:tab pos="350838" algn="l"/>
              </a:tabLst>
              <a:defRPr>
                <a:solidFill>
                  <a:schemeClr val="tx1"/>
                </a:solidFill>
                <a:latin typeface="Arial" charset="0"/>
              </a:defRPr>
            </a:lvl7pPr>
            <a:lvl8pPr marL="3429000" indent="-228600" eaLnBrk="0" fontAlgn="base" hangingPunct="0">
              <a:spcBef>
                <a:spcPct val="0"/>
              </a:spcBef>
              <a:spcAft>
                <a:spcPct val="0"/>
              </a:spcAft>
              <a:tabLst>
                <a:tab pos="350838" algn="l"/>
              </a:tabLst>
              <a:defRPr>
                <a:solidFill>
                  <a:schemeClr val="tx1"/>
                </a:solidFill>
                <a:latin typeface="Arial" charset="0"/>
              </a:defRPr>
            </a:lvl8pPr>
            <a:lvl9pPr marL="3886200" indent="-228600" eaLnBrk="0" fontAlgn="base" hangingPunct="0">
              <a:spcBef>
                <a:spcPct val="0"/>
              </a:spcBef>
              <a:spcAft>
                <a:spcPct val="0"/>
              </a:spcAft>
              <a:tabLst>
                <a:tab pos="350838" algn="l"/>
              </a:tabLst>
              <a:defRPr>
                <a:solidFill>
                  <a:schemeClr val="tx1"/>
                </a:solidFill>
                <a:latin typeface="Arial" charset="0"/>
              </a:defRPr>
            </a:lvl9pPr>
          </a:lstStyle>
          <a:p>
            <a:pPr eaLnBrk="1" hangingPunct="1">
              <a:lnSpc>
                <a:spcPct val="101000"/>
              </a:lnSpc>
            </a:pPr>
            <a:r>
              <a:rPr lang="en-US" altLang="en-US" sz="3100" b="1" dirty="0">
                <a:solidFill>
                  <a:srgbClr val="00B0F0"/>
                </a:solidFill>
                <a:latin typeface="Arial" panose="020B0604020202020204" pitchFamily="34" charset="0"/>
                <a:cs typeface="Arial" panose="020B0604020202020204" pitchFamily="34" charset="0"/>
              </a:rPr>
              <a:t>Ensure safety of health workers:</a:t>
            </a:r>
          </a:p>
          <a:p>
            <a:pPr eaLnBrk="1" hangingPunct="1">
              <a:lnSpc>
                <a:spcPct val="101000"/>
              </a:lnSpc>
            </a:pPr>
            <a:endParaRPr lang="en-US" altLang="en-US" sz="3100" dirty="0">
              <a:solidFill>
                <a:srgbClr val="002060"/>
              </a:solidFill>
              <a:latin typeface="Arial" panose="020B0604020202020204" pitchFamily="34" charset="0"/>
              <a:cs typeface="Arial" panose="020B0604020202020204" pitchFamily="34" charset="0"/>
            </a:endParaRPr>
          </a:p>
          <a:p>
            <a:pPr eaLnBrk="1" hangingPunct="1">
              <a:lnSpc>
                <a:spcPct val="101000"/>
              </a:lnSpc>
              <a:buFont typeface="Arial" charset="0"/>
              <a:buChar char="•"/>
            </a:pPr>
            <a:r>
              <a:rPr lang="en-US" altLang="en-US" sz="3100" dirty="0" smtClean="0">
                <a:solidFill>
                  <a:srgbClr val="002060"/>
                </a:solidFill>
                <a:latin typeface="Arial" panose="020B0604020202020204" pitchFamily="34" charset="0"/>
                <a:cs typeface="Arial" panose="020B0604020202020204" pitchFamily="34" charset="0"/>
              </a:rPr>
              <a:t>   </a:t>
            </a:r>
            <a:r>
              <a:rPr lang="en-US" altLang="en-US" sz="2800" dirty="0" smtClean="0">
                <a:solidFill>
                  <a:srgbClr val="002060"/>
                </a:solidFill>
                <a:latin typeface="Arial" panose="020B0604020202020204" pitchFamily="34" charset="0"/>
                <a:cs typeface="Arial" panose="020B0604020202020204" pitchFamily="34" charset="0"/>
              </a:rPr>
              <a:t>Avoid </a:t>
            </a:r>
            <a:r>
              <a:rPr lang="en-US" altLang="en-US" sz="2800" dirty="0">
                <a:solidFill>
                  <a:srgbClr val="002060"/>
                </a:solidFill>
                <a:latin typeface="Arial" panose="020B0604020202020204" pitchFamily="34" charset="0"/>
                <a:cs typeface="Arial" panose="020B0604020202020204" pitchFamily="34" charset="0"/>
              </a:rPr>
              <a:t>contamination from patient’s body </a:t>
            </a:r>
            <a:r>
              <a:rPr lang="en-US" altLang="en-US" sz="2800" dirty="0" smtClean="0">
                <a:solidFill>
                  <a:srgbClr val="002060"/>
                </a:solidFill>
                <a:latin typeface="Arial" panose="020B0604020202020204" pitchFamily="34" charset="0"/>
                <a:cs typeface="Arial" panose="020B0604020202020204" pitchFamily="34" charset="0"/>
              </a:rPr>
              <a:t>fluids</a:t>
            </a:r>
            <a:endParaRPr lang="en-US" altLang="en-US" sz="2800" dirty="0">
              <a:solidFill>
                <a:srgbClr val="002060"/>
              </a:solidFill>
              <a:latin typeface="Arial" panose="020B0604020202020204" pitchFamily="34" charset="0"/>
              <a:cs typeface="Arial" panose="020B0604020202020204" pitchFamily="34" charset="0"/>
            </a:endParaRPr>
          </a:p>
          <a:p>
            <a:pPr eaLnBrk="1" hangingPunct="1">
              <a:spcBef>
                <a:spcPts val="1200"/>
              </a:spcBef>
              <a:buFont typeface="Arial" charset="0"/>
              <a:buChar char="•"/>
            </a:pPr>
            <a:r>
              <a:rPr lang="en-US" altLang="en-US" sz="2800" dirty="0" smtClean="0">
                <a:solidFill>
                  <a:srgbClr val="002060"/>
                </a:solidFill>
                <a:latin typeface="Arial" panose="020B0604020202020204" pitchFamily="34" charset="0"/>
                <a:cs typeface="Arial" panose="020B0604020202020204" pitchFamily="34" charset="0"/>
              </a:rPr>
              <a:t>   Avoid </a:t>
            </a:r>
            <a:r>
              <a:rPr lang="en-US" altLang="en-US" sz="2800" dirty="0">
                <a:solidFill>
                  <a:srgbClr val="002060"/>
                </a:solidFill>
                <a:latin typeface="Arial" panose="020B0604020202020204" pitchFamily="34" charset="0"/>
                <a:cs typeface="Arial" panose="020B0604020202020204" pitchFamily="34" charset="0"/>
              </a:rPr>
              <a:t>your contaminated hands </a:t>
            </a:r>
            <a:r>
              <a:rPr lang="en-US" altLang="en-US" sz="2800" dirty="0" smtClean="0">
                <a:solidFill>
                  <a:srgbClr val="002060"/>
                </a:solidFill>
                <a:latin typeface="Arial" panose="020B0604020202020204" pitchFamily="34" charset="0"/>
                <a:cs typeface="Arial" panose="020B0604020202020204" pitchFamily="34" charset="0"/>
              </a:rPr>
              <a:t>touching your    </a:t>
            </a:r>
          </a:p>
          <a:p>
            <a:pPr eaLnBrk="1" hangingPunct="1"/>
            <a:r>
              <a:rPr lang="en-US" altLang="en-US" sz="2800" dirty="0">
                <a:solidFill>
                  <a:srgbClr val="002060"/>
                </a:solidFill>
                <a:latin typeface="Arial" panose="020B0604020202020204" pitchFamily="34" charset="0"/>
                <a:cs typeface="Arial" panose="020B0604020202020204" pitchFamily="34" charset="0"/>
              </a:rPr>
              <a:t> </a:t>
            </a:r>
            <a:r>
              <a:rPr lang="en-US" altLang="en-US" sz="2800" dirty="0" smtClean="0">
                <a:solidFill>
                  <a:srgbClr val="002060"/>
                </a:solidFill>
                <a:latin typeface="Arial" panose="020B0604020202020204" pitchFamily="34" charset="0"/>
                <a:cs typeface="Arial" panose="020B0604020202020204" pitchFamily="34" charset="0"/>
              </a:rPr>
              <a:t>   mouth</a:t>
            </a:r>
            <a:r>
              <a:rPr lang="en-US" altLang="en-US" sz="2800" dirty="0">
                <a:solidFill>
                  <a:srgbClr val="002060"/>
                </a:solidFill>
                <a:latin typeface="Arial" panose="020B0604020202020204" pitchFamily="34" charset="0"/>
                <a:cs typeface="Arial" panose="020B0604020202020204" pitchFamily="34" charset="0"/>
              </a:rPr>
              <a:t>, nose or eyes</a:t>
            </a:r>
          </a:p>
          <a:p>
            <a:pPr eaLnBrk="1" hangingPunct="1">
              <a:lnSpc>
                <a:spcPct val="101000"/>
              </a:lnSpc>
              <a:spcBef>
                <a:spcPts val="1200"/>
              </a:spcBef>
              <a:buFont typeface="Arial" charset="0"/>
              <a:buChar char="•"/>
            </a:pPr>
            <a:r>
              <a:rPr lang="en-US" altLang="en-US" sz="2800" dirty="0" smtClean="0">
                <a:solidFill>
                  <a:srgbClr val="002060"/>
                </a:solidFill>
                <a:latin typeface="Arial" panose="020B0604020202020204" pitchFamily="34" charset="0"/>
                <a:cs typeface="Arial" panose="020B0604020202020204" pitchFamily="34" charset="0"/>
              </a:rPr>
              <a:t>   Avoid </a:t>
            </a:r>
            <a:r>
              <a:rPr lang="en-US" altLang="en-US" sz="2800" dirty="0">
                <a:solidFill>
                  <a:srgbClr val="002060"/>
                </a:solidFill>
                <a:latin typeface="Arial" panose="020B0604020202020204" pitchFamily="34" charset="0"/>
                <a:cs typeface="Arial" panose="020B0604020202020204" pitchFamily="34" charset="0"/>
              </a:rPr>
              <a:t>contamination when you take off PPE</a:t>
            </a:r>
          </a:p>
        </p:txBody>
      </p:sp>
    </p:spTree>
    <p:extLst>
      <p:ext uri="{BB962C8B-B14F-4D97-AF65-F5344CB8AC3E}">
        <p14:creationId xmlns:p14="http://schemas.microsoft.com/office/powerpoint/2010/main" val="52048998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5496" y="-9872"/>
            <a:ext cx="6480720" cy="977801"/>
          </a:xfrm>
        </p:spPr>
        <p:txBody>
          <a:bodyPr wrap="square" lIns="0" tIns="307945" rIns="0" bIns="0" rtlCol="0">
            <a:spAutoFit/>
          </a:bodyPr>
          <a:lstStyle/>
          <a:p>
            <a:pPr marL="2049177">
              <a:lnSpc>
                <a:spcPts val="5178"/>
              </a:lnSpc>
              <a:defRPr/>
            </a:pPr>
            <a:r>
              <a:rPr lang="en-US" sz="3600" b="1" dirty="0">
                <a:solidFill>
                  <a:srgbClr val="002060"/>
                </a:solidFill>
                <a:effectLst>
                  <a:outerShdw blurRad="38100" dist="38100" dir="2700000" algn="tl">
                    <a:srgbClr val="000000">
                      <a:alpha val="43137"/>
                    </a:srgbClr>
                  </a:outerShdw>
                </a:effectLst>
                <a:latin typeface="Arial" panose="020B0604020202020204" pitchFamily="34" charset="0"/>
                <a:ea typeface="Verdana" pitchFamily="34" charset="0"/>
                <a:cs typeface="Arial" panose="020B0604020202020204" pitchFamily="34" charset="0"/>
              </a:rPr>
              <a:t>Different PPE</a:t>
            </a:r>
          </a:p>
        </p:txBody>
      </p:sp>
      <p:sp>
        <p:nvSpPr>
          <p:cNvPr id="3" name="object 3"/>
          <p:cNvSpPr txBox="1"/>
          <p:nvPr/>
        </p:nvSpPr>
        <p:spPr>
          <a:xfrm>
            <a:off x="536575" y="1697038"/>
            <a:ext cx="7761288" cy="3079626"/>
          </a:xfrm>
          <a:prstGeom prst="rect">
            <a:avLst/>
          </a:prstGeom>
        </p:spPr>
        <p:txBody>
          <a:bodyPr lIns="0" tIns="0" rIns="0" bIns="0">
            <a:spAutoFit/>
          </a:bodyPr>
          <a:lstStyle>
            <a:lvl1pPr marL="349250" indent="-338138" eaLnBrk="0" hangingPunct="0">
              <a:tabLst>
                <a:tab pos="350838" algn="l"/>
                <a:tab pos="5451475" algn="l"/>
              </a:tabLst>
              <a:defRPr>
                <a:solidFill>
                  <a:schemeClr val="tx1"/>
                </a:solidFill>
                <a:latin typeface="Arial" charset="0"/>
              </a:defRPr>
            </a:lvl1pPr>
            <a:lvl2pPr marL="742950" indent="-285750" eaLnBrk="0" hangingPunct="0">
              <a:tabLst>
                <a:tab pos="350838" algn="l"/>
                <a:tab pos="5451475" algn="l"/>
              </a:tabLst>
              <a:defRPr>
                <a:solidFill>
                  <a:schemeClr val="tx1"/>
                </a:solidFill>
                <a:latin typeface="Arial" charset="0"/>
              </a:defRPr>
            </a:lvl2pPr>
            <a:lvl3pPr marL="1143000" indent="-228600" eaLnBrk="0" hangingPunct="0">
              <a:tabLst>
                <a:tab pos="350838" algn="l"/>
                <a:tab pos="5451475" algn="l"/>
              </a:tabLst>
              <a:defRPr>
                <a:solidFill>
                  <a:schemeClr val="tx1"/>
                </a:solidFill>
                <a:latin typeface="Arial" charset="0"/>
              </a:defRPr>
            </a:lvl3pPr>
            <a:lvl4pPr marL="1600200" indent="-228600" eaLnBrk="0" hangingPunct="0">
              <a:tabLst>
                <a:tab pos="350838" algn="l"/>
                <a:tab pos="5451475" algn="l"/>
              </a:tabLst>
              <a:defRPr>
                <a:solidFill>
                  <a:schemeClr val="tx1"/>
                </a:solidFill>
                <a:latin typeface="Arial" charset="0"/>
              </a:defRPr>
            </a:lvl4pPr>
            <a:lvl5pPr marL="2057400" indent="-228600" eaLnBrk="0" hangingPunct="0">
              <a:tabLst>
                <a:tab pos="350838" algn="l"/>
                <a:tab pos="5451475" algn="l"/>
              </a:tabLst>
              <a:defRPr>
                <a:solidFill>
                  <a:schemeClr val="tx1"/>
                </a:solidFill>
                <a:latin typeface="Arial" charset="0"/>
              </a:defRPr>
            </a:lvl5pPr>
            <a:lvl6pPr marL="2514600" indent="-228600" eaLnBrk="0" fontAlgn="base" hangingPunct="0">
              <a:spcBef>
                <a:spcPct val="0"/>
              </a:spcBef>
              <a:spcAft>
                <a:spcPct val="0"/>
              </a:spcAft>
              <a:tabLst>
                <a:tab pos="350838" algn="l"/>
                <a:tab pos="5451475" algn="l"/>
              </a:tabLst>
              <a:defRPr>
                <a:solidFill>
                  <a:schemeClr val="tx1"/>
                </a:solidFill>
                <a:latin typeface="Arial" charset="0"/>
              </a:defRPr>
            </a:lvl6pPr>
            <a:lvl7pPr marL="2971800" indent="-228600" eaLnBrk="0" fontAlgn="base" hangingPunct="0">
              <a:spcBef>
                <a:spcPct val="0"/>
              </a:spcBef>
              <a:spcAft>
                <a:spcPct val="0"/>
              </a:spcAft>
              <a:tabLst>
                <a:tab pos="350838" algn="l"/>
                <a:tab pos="5451475" algn="l"/>
              </a:tabLst>
              <a:defRPr>
                <a:solidFill>
                  <a:schemeClr val="tx1"/>
                </a:solidFill>
                <a:latin typeface="Arial" charset="0"/>
              </a:defRPr>
            </a:lvl7pPr>
            <a:lvl8pPr marL="3429000" indent="-228600" eaLnBrk="0" fontAlgn="base" hangingPunct="0">
              <a:spcBef>
                <a:spcPct val="0"/>
              </a:spcBef>
              <a:spcAft>
                <a:spcPct val="0"/>
              </a:spcAft>
              <a:tabLst>
                <a:tab pos="350838" algn="l"/>
                <a:tab pos="5451475" algn="l"/>
              </a:tabLst>
              <a:defRPr>
                <a:solidFill>
                  <a:schemeClr val="tx1"/>
                </a:solidFill>
                <a:latin typeface="Arial" charset="0"/>
              </a:defRPr>
            </a:lvl8pPr>
            <a:lvl9pPr marL="3886200" indent="-228600" eaLnBrk="0" fontAlgn="base" hangingPunct="0">
              <a:spcBef>
                <a:spcPct val="0"/>
              </a:spcBef>
              <a:spcAft>
                <a:spcPct val="0"/>
              </a:spcAft>
              <a:tabLst>
                <a:tab pos="350838" algn="l"/>
                <a:tab pos="5451475" algn="l"/>
              </a:tabLst>
              <a:defRPr>
                <a:solidFill>
                  <a:schemeClr val="tx1"/>
                </a:solidFill>
                <a:latin typeface="Arial" charset="0"/>
              </a:defRPr>
            </a:lvl9pPr>
          </a:lstStyle>
          <a:p>
            <a:pPr eaLnBrk="1" hangingPunct="1">
              <a:buFont typeface="Arial" charset="0"/>
              <a:buChar char="•"/>
            </a:pPr>
            <a:r>
              <a:rPr lang="en-US" altLang="en-US" sz="3100" dirty="0">
                <a:solidFill>
                  <a:srgbClr val="002060"/>
                </a:solidFill>
                <a:cs typeface="Arial" charset="0"/>
              </a:rPr>
              <a:t>Different</a:t>
            </a:r>
            <a:r>
              <a:rPr lang="en-US" altLang="en-US" sz="3100" dirty="0">
                <a:solidFill>
                  <a:srgbClr val="002060"/>
                </a:solidFill>
                <a:latin typeface="Times New Roman" pitchFamily="18" charset="0"/>
                <a:cs typeface="Times New Roman" pitchFamily="18" charset="0"/>
              </a:rPr>
              <a:t> </a:t>
            </a:r>
            <a:r>
              <a:rPr lang="en-US" altLang="en-US" sz="3100" dirty="0">
                <a:solidFill>
                  <a:srgbClr val="002060"/>
                </a:solidFill>
                <a:cs typeface="Arial" charset="0"/>
              </a:rPr>
              <a:t>PPE</a:t>
            </a:r>
            <a:r>
              <a:rPr lang="en-US" altLang="en-US" sz="3100" dirty="0">
                <a:solidFill>
                  <a:srgbClr val="002060"/>
                </a:solidFill>
                <a:latin typeface="Times New Roman" pitchFamily="18" charset="0"/>
                <a:cs typeface="Times New Roman" pitchFamily="18" charset="0"/>
              </a:rPr>
              <a:t> </a:t>
            </a:r>
            <a:r>
              <a:rPr lang="en-US" altLang="en-US" sz="3100" dirty="0">
                <a:solidFill>
                  <a:srgbClr val="002060"/>
                </a:solidFill>
                <a:cs typeface="Arial" charset="0"/>
              </a:rPr>
              <a:t>for</a:t>
            </a:r>
            <a:r>
              <a:rPr lang="en-US" altLang="en-US" sz="3100" dirty="0">
                <a:solidFill>
                  <a:srgbClr val="002060"/>
                </a:solidFill>
                <a:latin typeface="Times New Roman" pitchFamily="18" charset="0"/>
                <a:cs typeface="Times New Roman" pitchFamily="18" charset="0"/>
              </a:rPr>
              <a:t> </a:t>
            </a:r>
            <a:r>
              <a:rPr lang="en-US" altLang="en-US" sz="3100" dirty="0" smtClean="0">
                <a:solidFill>
                  <a:srgbClr val="002060"/>
                </a:solidFill>
                <a:cs typeface="Arial" charset="0"/>
              </a:rPr>
              <a:t>clinicians -</a:t>
            </a:r>
            <a:r>
              <a:rPr lang="en-US" altLang="en-US" sz="3100" dirty="0" smtClean="0">
                <a:solidFill>
                  <a:srgbClr val="002060"/>
                </a:solidFill>
                <a:latin typeface="Times New Roman" pitchFamily="18" charset="0"/>
                <a:cs typeface="Times New Roman" pitchFamily="18" charset="0"/>
              </a:rPr>
              <a:t> </a:t>
            </a:r>
            <a:r>
              <a:rPr lang="en-US" altLang="en-US" sz="3100" dirty="0" smtClean="0">
                <a:solidFill>
                  <a:srgbClr val="002060"/>
                </a:solidFill>
                <a:cs typeface="Arial" charset="0"/>
              </a:rPr>
              <a:t>MSF</a:t>
            </a:r>
            <a:r>
              <a:rPr lang="en-US" altLang="en-US" sz="3100" dirty="0">
                <a:solidFill>
                  <a:srgbClr val="002060"/>
                </a:solidFill>
                <a:cs typeface="Arial" charset="0"/>
              </a:rPr>
              <a:t>,</a:t>
            </a:r>
            <a:r>
              <a:rPr lang="en-US" altLang="en-US" sz="3100" dirty="0">
                <a:solidFill>
                  <a:srgbClr val="002060"/>
                </a:solidFill>
                <a:latin typeface="Times New Roman" pitchFamily="18" charset="0"/>
                <a:cs typeface="Times New Roman" pitchFamily="18" charset="0"/>
              </a:rPr>
              <a:t> </a:t>
            </a:r>
            <a:r>
              <a:rPr lang="en-US" altLang="en-US" sz="3100" dirty="0" smtClean="0">
                <a:solidFill>
                  <a:srgbClr val="002060"/>
                </a:solidFill>
                <a:cs typeface="Arial" charset="0"/>
              </a:rPr>
              <a:t>WHO</a:t>
            </a:r>
            <a:r>
              <a:rPr lang="en-US" altLang="en-US" sz="3100" dirty="0" smtClean="0">
                <a:solidFill>
                  <a:srgbClr val="002060"/>
                </a:solidFill>
                <a:latin typeface="Courier New" pitchFamily="49" charset="0"/>
                <a:cs typeface="Courier New" pitchFamily="49" charset="0"/>
              </a:rPr>
              <a:t> </a:t>
            </a:r>
            <a:r>
              <a:rPr lang="en-US" altLang="en-US" sz="3100" dirty="0">
                <a:solidFill>
                  <a:srgbClr val="002060"/>
                </a:solidFill>
                <a:cs typeface="Arial" charset="0"/>
              </a:rPr>
              <a:t>differences</a:t>
            </a:r>
            <a:r>
              <a:rPr lang="en-US" altLang="en-US" sz="3100" dirty="0">
                <a:solidFill>
                  <a:srgbClr val="002060"/>
                </a:solidFill>
                <a:latin typeface="Times New Roman" pitchFamily="18" charset="0"/>
                <a:cs typeface="Times New Roman" pitchFamily="18" charset="0"/>
              </a:rPr>
              <a:t> </a:t>
            </a:r>
            <a:r>
              <a:rPr lang="en-US" altLang="en-US" sz="3100" dirty="0">
                <a:solidFill>
                  <a:srgbClr val="002060"/>
                </a:solidFill>
                <a:cs typeface="Arial" charset="0"/>
              </a:rPr>
              <a:t>in</a:t>
            </a:r>
            <a:r>
              <a:rPr lang="en-US" altLang="en-US" sz="3100" dirty="0">
                <a:solidFill>
                  <a:srgbClr val="002060"/>
                </a:solidFill>
                <a:latin typeface="Times New Roman" pitchFamily="18" charset="0"/>
                <a:cs typeface="Times New Roman" pitchFamily="18" charset="0"/>
              </a:rPr>
              <a:t> </a:t>
            </a:r>
            <a:r>
              <a:rPr lang="en-US" altLang="en-US" sz="3100" dirty="0">
                <a:solidFill>
                  <a:srgbClr val="002060"/>
                </a:solidFill>
                <a:cs typeface="Arial" charset="0"/>
              </a:rPr>
              <a:t>heat</a:t>
            </a:r>
            <a:r>
              <a:rPr lang="en-US" altLang="en-US" sz="3100" dirty="0">
                <a:solidFill>
                  <a:srgbClr val="002060"/>
                </a:solidFill>
                <a:latin typeface="Times New Roman" pitchFamily="18" charset="0"/>
                <a:cs typeface="Times New Roman" pitchFamily="18" charset="0"/>
              </a:rPr>
              <a:t> </a:t>
            </a:r>
            <a:r>
              <a:rPr lang="en-US" altLang="en-US" sz="3100" dirty="0">
                <a:solidFill>
                  <a:srgbClr val="002060"/>
                </a:solidFill>
                <a:cs typeface="Arial" charset="0"/>
              </a:rPr>
              <a:t>stress/physiological</a:t>
            </a:r>
            <a:r>
              <a:rPr lang="en-US" altLang="en-US" sz="3100" dirty="0">
                <a:solidFill>
                  <a:srgbClr val="002060"/>
                </a:solidFill>
                <a:latin typeface="Times New Roman" pitchFamily="18" charset="0"/>
                <a:cs typeface="Times New Roman" pitchFamily="18" charset="0"/>
              </a:rPr>
              <a:t> </a:t>
            </a:r>
            <a:r>
              <a:rPr lang="en-US" altLang="en-US" sz="3100" dirty="0">
                <a:solidFill>
                  <a:srgbClr val="002060"/>
                </a:solidFill>
                <a:cs typeface="Arial" charset="0"/>
              </a:rPr>
              <a:t>time</a:t>
            </a:r>
            <a:r>
              <a:rPr lang="en-US" altLang="en-US" sz="3100" dirty="0">
                <a:solidFill>
                  <a:srgbClr val="002060"/>
                </a:solidFill>
                <a:latin typeface="Times New Roman" pitchFamily="18" charset="0"/>
                <a:cs typeface="Times New Roman" pitchFamily="18" charset="0"/>
              </a:rPr>
              <a:t> </a:t>
            </a:r>
            <a:r>
              <a:rPr lang="en-US" altLang="en-US" sz="3100" dirty="0">
                <a:solidFill>
                  <a:srgbClr val="002060"/>
                </a:solidFill>
                <a:cs typeface="Arial" charset="0"/>
              </a:rPr>
              <a:t>limits</a:t>
            </a:r>
            <a:r>
              <a:rPr lang="en-US" altLang="en-US" sz="3100" dirty="0">
                <a:solidFill>
                  <a:srgbClr val="002060"/>
                </a:solidFill>
                <a:latin typeface="Times New Roman" pitchFamily="18" charset="0"/>
                <a:cs typeface="Times New Roman" pitchFamily="18" charset="0"/>
              </a:rPr>
              <a:t> </a:t>
            </a:r>
            <a:r>
              <a:rPr lang="en-US" altLang="en-US" sz="3100" dirty="0">
                <a:solidFill>
                  <a:srgbClr val="002060"/>
                </a:solidFill>
                <a:cs typeface="Arial" charset="0"/>
              </a:rPr>
              <a:t>(45</a:t>
            </a:r>
            <a:r>
              <a:rPr lang="en-US" altLang="en-US" sz="3100" dirty="0">
                <a:solidFill>
                  <a:srgbClr val="002060"/>
                </a:solidFill>
                <a:latin typeface="Times New Roman" pitchFamily="18" charset="0"/>
                <a:cs typeface="Times New Roman" pitchFamily="18" charset="0"/>
              </a:rPr>
              <a:t> </a:t>
            </a:r>
            <a:r>
              <a:rPr lang="en-US" altLang="en-US" sz="3100" dirty="0">
                <a:solidFill>
                  <a:srgbClr val="002060"/>
                </a:solidFill>
                <a:cs typeface="Arial" charset="0"/>
              </a:rPr>
              <a:t>minutes</a:t>
            </a:r>
            <a:r>
              <a:rPr lang="en-US" altLang="en-US" sz="3100" dirty="0">
                <a:solidFill>
                  <a:srgbClr val="002060"/>
                </a:solidFill>
                <a:latin typeface="Times New Roman" pitchFamily="18" charset="0"/>
                <a:cs typeface="Times New Roman" pitchFamily="18" charset="0"/>
              </a:rPr>
              <a:t> </a:t>
            </a:r>
            <a:r>
              <a:rPr lang="en-US" altLang="en-US" sz="3100" dirty="0">
                <a:solidFill>
                  <a:srgbClr val="002060"/>
                </a:solidFill>
                <a:cs typeface="Arial" charset="0"/>
              </a:rPr>
              <a:t>vs</a:t>
            </a:r>
            <a:r>
              <a:rPr lang="en-US" altLang="en-US" sz="3100" dirty="0">
                <a:solidFill>
                  <a:srgbClr val="002060"/>
                </a:solidFill>
                <a:latin typeface="Times New Roman" pitchFamily="18" charset="0"/>
                <a:cs typeface="Times New Roman" pitchFamily="18" charset="0"/>
              </a:rPr>
              <a:t> </a:t>
            </a:r>
            <a:r>
              <a:rPr lang="en-US" altLang="en-US" sz="3100" dirty="0">
                <a:solidFill>
                  <a:srgbClr val="002060"/>
                </a:solidFill>
                <a:cs typeface="Arial" charset="0"/>
              </a:rPr>
              <a:t>3-4</a:t>
            </a:r>
            <a:r>
              <a:rPr lang="en-US" altLang="en-US" sz="3100" dirty="0">
                <a:solidFill>
                  <a:srgbClr val="002060"/>
                </a:solidFill>
                <a:latin typeface="Times New Roman" pitchFamily="18" charset="0"/>
                <a:cs typeface="Times New Roman" pitchFamily="18" charset="0"/>
              </a:rPr>
              <a:t> </a:t>
            </a:r>
            <a:r>
              <a:rPr lang="en-US" altLang="en-US" sz="3100" dirty="0">
                <a:solidFill>
                  <a:srgbClr val="002060"/>
                </a:solidFill>
                <a:cs typeface="Arial" charset="0"/>
              </a:rPr>
              <a:t>hours)</a:t>
            </a:r>
          </a:p>
          <a:p>
            <a:pPr eaLnBrk="1" hangingPunct="1">
              <a:lnSpc>
                <a:spcPct val="101000"/>
              </a:lnSpc>
              <a:spcBef>
                <a:spcPts val="1800"/>
              </a:spcBef>
              <a:buFont typeface="Arial" charset="0"/>
              <a:buChar char="•"/>
            </a:pPr>
            <a:r>
              <a:rPr lang="en-US" altLang="en-US" sz="3100" dirty="0">
                <a:solidFill>
                  <a:srgbClr val="002060"/>
                </a:solidFill>
                <a:cs typeface="Arial" charset="0"/>
              </a:rPr>
              <a:t>Stratified</a:t>
            </a:r>
            <a:r>
              <a:rPr lang="en-US" altLang="en-US" sz="3100" dirty="0">
                <a:solidFill>
                  <a:srgbClr val="002060"/>
                </a:solidFill>
                <a:latin typeface="Times New Roman" pitchFamily="18" charset="0"/>
                <a:cs typeface="Times New Roman" pitchFamily="18" charset="0"/>
              </a:rPr>
              <a:t> </a:t>
            </a:r>
            <a:r>
              <a:rPr lang="en-US" altLang="en-US" sz="3100" dirty="0" smtClean="0">
                <a:solidFill>
                  <a:srgbClr val="002060"/>
                </a:solidFill>
                <a:cs typeface="Arial" charset="0"/>
              </a:rPr>
              <a:t>risk –</a:t>
            </a:r>
            <a:r>
              <a:rPr lang="en-US" altLang="en-US" sz="3100" dirty="0" smtClean="0">
                <a:solidFill>
                  <a:srgbClr val="002060"/>
                </a:solidFill>
                <a:latin typeface="Times New Roman" pitchFamily="18" charset="0"/>
                <a:cs typeface="Times New Roman" pitchFamily="18" charset="0"/>
              </a:rPr>
              <a:t> </a:t>
            </a:r>
            <a:r>
              <a:rPr lang="en-US" altLang="en-US" sz="3100" dirty="0">
                <a:solidFill>
                  <a:srgbClr val="002060"/>
                </a:solidFill>
                <a:cs typeface="Arial" charset="0"/>
              </a:rPr>
              <a:t>PPE</a:t>
            </a:r>
            <a:r>
              <a:rPr lang="en-US" altLang="en-US" sz="3100" dirty="0">
                <a:solidFill>
                  <a:srgbClr val="002060"/>
                </a:solidFill>
                <a:latin typeface="Times New Roman" pitchFamily="18" charset="0"/>
                <a:cs typeface="Times New Roman" pitchFamily="18" charset="0"/>
              </a:rPr>
              <a:t> </a:t>
            </a:r>
            <a:r>
              <a:rPr lang="en-US" altLang="en-US" sz="3100" dirty="0">
                <a:solidFill>
                  <a:srgbClr val="002060"/>
                </a:solidFill>
                <a:cs typeface="Arial" charset="0"/>
              </a:rPr>
              <a:t>for</a:t>
            </a:r>
            <a:r>
              <a:rPr lang="en-US" altLang="en-US" sz="3100" dirty="0">
                <a:solidFill>
                  <a:srgbClr val="002060"/>
                </a:solidFill>
                <a:latin typeface="Times New Roman" pitchFamily="18" charset="0"/>
                <a:cs typeface="Times New Roman" pitchFamily="18" charset="0"/>
              </a:rPr>
              <a:t> </a:t>
            </a:r>
            <a:r>
              <a:rPr lang="en-US" altLang="en-US" sz="3100" dirty="0">
                <a:solidFill>
                  <a:srgbClr val="002060"/>
                </a:solidFill>
                <a:cs typeface="Arial" charset="0"/>
              </a:rPr>
              <a:t>cleaners and those removing and preparing dead bodies</a:t>
            </a:r>
            <a:r>
              <a:rPr lang="en-US" altLang="en-US" sz="3100" dirty="0">
                <a:solidFill>
                  <a:srgbClr val="002060"/>
                </a:solidFill>
                <a:latin typeface="Times New Roman" pitchFamily="18" charset="0"/>
                <a:cs typeface="Times New Roman" pitchFamily="18" charset="0"/>
              </a:rPr>
              <a:t> </a:t>
            </a:r>
            <a:r>
              <a:rPr lang="en-US" altLang="en-US" sz="3100" dirty="0">
                <a:solidFill>
                  <a:srgbClr val="002060"/>
                </a:solidFill>
                <a:cs typeface="Arial" charset="0"/>
              </a:rPr>
              <a:t>(more),</a:t>
            </a:r>
            <a:r>
              <a:rPr lang="en-US" altLang="en-US" sz="3100" dirty="0">
                <a:solidFill>
                  <a:srgbClr val="002060"/>
                </a:solidFill>
                <a:latin typeface="Times New Roman" pitchFamily="18" charset="0"/>
                <a:cs typeface="Times New Roman" pitchFamily="18" charset="0"/>
              </a:rPr>
              <a:t> </a:t>
            </a:r>
            <a:r>
              <a:rPr lang="en-US" altLang="en-US" sz="3100" dirty="0">
                <a:solidFill>
                  <a:srgbClr val="002060"/>
                </a:solidFill>
                <a:cs typeface="Arial" charset="0"/>
              </a:rPr>
              <a:t>clinicians,</a:t>
            </a:r>
            <a:r>
              <a:rPr lang="en-US" altLang="en-US" sz="3100" dirty="0">
                <a:solidFill>
                  <a:srgbClr val="002060"/>
                </a:solidFill>
                <a:latin typeface="Times New Roman" pitchFamily="18" charset="0"/>
                <a:cs typeface="Times New Roman" pitchFamily="18" charset="0"/>
              </a:rPr>
              <a:t> </a:t>
            </a:r>
            <a:r>
              <a:rPr lang="en-US" altLang="en-US" sz="3100" dirty="0">
                <a:solidFill>
                  <a:srgbClr val="002060"/>
                </a:solidFill>
                <a:cs typeface="Arial" charset="0"/>
              </a:rPr>
              <a:t>scribe</a:t>
            </a:r>
            <a:r>
              <a:rPr lang="en-US" altLang="en-US" sz="3100" dirty="0">
                <a:solidFill>
                  <a:srgbClr val="002060"/>
                </a:solidFill>
                <a:latin typeface="Times New Roman" pitchFamily="18" charset="0"/>
                <a:cs typeface="Times New Roman" pitchFamily="18" charset="0"/>
              </a:rPr>
              <a:t> </a:t>
            </a:r>
            <a:r>
              <a:rPr lang="en-US" altLang="en-US" sz="3100" dirty="0">
                <a:solidFill>
                  <a:srgbClr val="002060"/>
                </a:solidFill>
                <a:cs typeface="Arial" charset="0"/>
              </a:rPr>
              <a:t>(less)</a:t>
            </a:r>
          </a:p>
        </p:txBody>
      </p:sp>
    </p:spTree>
    <p:extLst>
      <p:ext uri="{BB962C8B-B14F-4D97-AF65-F5344CB8AC3E}">
        <p14:creationId xmlns:p14="http://schemas.microsoft.com/office/powerpoint/2010/main" val="99748597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07963" y="211287"/>
            <a:ext cx="8797925" cy="769441"/>
          </a:xfrm>
          <a:prstGeom prst="rect">
            <a:avLst/>
          </a:prstGeom>
        </p:spPr>
        <p:txBody>
          <a:bodyPr lIns="0" tIns="0" rIns="0" bIns="0">
            <a:spAutoFit/>
          </a:bodyPr>
          <a:lstStyle>
            <a:lvl1pPr marL="735013" indent="-723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lnSpc>
                <a:spcPts val="3000"/>
              </a:lnSpc>
            </a:pPr>
            <a:r>
              <a:rPr lang="en-US" altLang="en-US" sz="3200" b="1" dirty="0">
                <a:solidFill>
                  <a:srgbClr val="002060"/>
                </a:solidFill>
                <a:effectLst>
                  <a:outerShdw blurRad="38100" dist="38100" dir="2700000" algn="tl">
                    <a:srgbClr val="000000">
                      <a:alpha val="43137"/>
                    </a:srgbClr>
                  </a:outerShdw>
                </a:effectLst>
                <a:latin typeface="Arial" panose="020B0604020202020204" pitchFamily="34" charset="0"/>
                <a:ea typeface="Verdana" pitchFamily="34" charset="0"/>
                <a:cs typeface="Arial" panose="020B0604020202020204" pitchFamily="34" charset="0"/>
              </a:rPr>
              <a:t>What are most common PPE mistakes and hazards?</a:t>
            </a:r>
          </a:p>
        </p:txBody>
      </p:sp>
      <p:sp>
        <p:nvSpPr>
          <p:cNvPr id="4" name="Content Placeholder 3"/>
          <p:cNvSpPr>
            <a:spLocks noGrp="1"/>
          </p:cNvSpPr>
          <p:nvPr>
            <p:ph sz="half" idx="2"/>
          </p:nvPr>
        </p:nvSpPr>
        <p:spPr>
          <a:xfrm>
            <a:off x="207963" y="1412776"/>
            <a:ext cx="8797925" cy="4221137"/>
          </a:xfrm>
        </p:spPr>
        <p:txBody>
          <a:bodyPr/>
          <a:lstStyle/>
          <a:p>
            <a:pPr>
              <a:buFont typeface="Wingdings" panose="05000000000000000000" pitchFamily="2" charset="2"/>
              <a:buChar char="Ø"/>
              <a:defRPr/>
            </a:pPr>
            <a:r>
              <a:rPr lang="en-US" sz="2500" dirty="0">
                <a:solidFill>
                  <a:srgbClr val="00B0F0"/>
                </a:solidFill>
                <a:latin typeface="Arial" panose="020B0604020202020204" pitchFamily="34" charset="0"/>
                <a:cs typeface="Arial" panose="020B0604020202020204" pitchFamily="34" charset="0"/>
              </a:rPr>
              <a:t>Uncovering wrists with wide movement, especially in tall </a:t>
            </a:r>
            <a:r>
              <a:rPr lang="en-US" sz="2500" dirty="0" smtClean="0">
                <a:solidFill>
                  <a:srgbClr val="00B0F0"/>
                </a:solidFill>
                <a:latin typeface="Arial" panose="020B0604020202020204" pitchFamily="34" charset="0"/>
                <a:cs typeface="Arial" panose="020B0604020202020204" pitchFamily="34" charset="0"/>
              </a:rPr>
              <a:t>people </a:t>
            </a:r>
            <a:endParaRPr lang="en-US" sz="2500" dirty="0">
              <a:solidFill>
                <a:srgbClr val="00B0F0"/>
              </a:solidFill>
              <a:latin typeface="Arial" panose="020B0604020202020204" pitchFamily="34" charset="0"/>
              <a:cs typeface="Arial" panose="020B0604020202020204" pitchFamily="34" charset="0"/>
            </a:endParaRPr>
          </a:p>
          <a:p>
            <a:pPr marL="1323205" lvl="2" indent="-512864">
              <a:buFont typeface="Arial" panose="020B0604020202020204" pitchFamily="34" charset="0"/>
              <a:buChar char="•"/>
              <a:defRPr/>
            </a:pPr>
            <a:r>
              <a:rPr lang="en-US" dirty="0">
                <a:solidFill>
                  <a:srgbClr val="002060"/>
                </a:solidFill>
                <a:latin typeface="Arial" panose="020B0604020202020204" pitchFamily="34" charset="0"/>
                <a:cs typeface="Arial" panose="020B0604020202020204" pitchFamily="34" charset="0"/>
              </a:rPr>
              <a:t>Important to fix the gown with an elastic to the index (incorporated in the yellow MSF </a:t>
            </a:r>
            <a:r>
              <a:rPr lang="en-US" dirty="0" err="1">
                <a:solidFill>
                  <a:srgbClr val="002060"/>
                </a:solidFill>
                <a:latin typeface="Arial" panose="020B0604020202020204" pitchFamily="34" charset="0"/>
                <a:cs typeface="Arial" panose="020B0604020202020204" pitchFamily="34" charset="0"/>
              </a:rPr>
              <a:t>tyvex</a:t>
            </a:r>
            <a:r>
              <a:rPr lang="en-US" dirty="0">
                <a:solidFill>
                  <a:srgbClr val="002060"/>
                </a:solidFill>
                <a:latin typeface="Arial" panose="020B0604020202020204" pitchFamily="34" charset="0"/>
                <a:cs typeface="Arial" panose="020B0604020202020204" pitchFamily="34" charset="0"/>
              </a:rPr>
              <a:t> suit) or to tape gloves above the gown. </a:t>
            </a:r>
          </a:p>
          <a:p>
            <a:pPr>
              <a:buFont typeface="Wingdings" panose="05000000000000000000" pitchFamily="2" charset="2"/>
              <a:buChar char="Ø"/>
              <a:defRPr/>
            </a:pPr>
            <a:r>
              <a:rPr lang="en-US" sz="2500" dirty="0" smtClean="0">
                <a:solidFill>
                  <a:srgbClr val="00B0F0"/>
                </a:solidFill>
                <a:latin typeface="Arial" panose="020B0604020202020204" pitchFamily="34" charset="0"/>
                <a:cs typeface="Arial" panose="020B0604020202020204" pitchFamily="34" charset="0"/>
              </a:rPr>
              <a:t>Goggles</a:t>
            </a:r>
            <a:endParaRPr lang="en-US" sz="2500" dirty="0">
              <a:solidFill>
                <a:srgbClr val="00B0F0"/>
              </a:solidFill>
              <a:latin typeface="Arial" panose="020B0604020202020204" pitchFamily="34" charset="0"/>
              <a:cs typeface="Arial" panose="020B0604020202020204" pitchFamily="34" charset="0"/>
            </a:endParaRPr>
          </a:p>
          <a:p>
            <a:pPr marL="1333447" lvl="2" indent="-512864">
              <a:buFont typeface="Arial" panose="020B0604020202020204" pitchFamily="34" charset="0"/>
              <a:buChar char="•"/>
              <a:defRPr/>
            </a:pPr>
            <a:r>
              <a:rPr lang="en-US" dirty="0">
                <a:solidFill>
                  <a:srgbClr val="002060"/>
                </a:solidFill>
                <a:latin typeface="Arial" panose="020B0604020202020204" pitchFamily="34" charset="0"/>
                <a:cs typeface="Arial" panose="020B0604020202020204" pitchFamily="34" charset="0"/>
              </a:rPr>
              <a:t>Touching the goggles to adjust them with contaminated gloves</a:t>
            </a:r>
          </a:p>
          <a:p>
            <a:pPr marL="1333447" lvl="2" indent="-512864">
              <a:buFont typeface="Arial" panose="020B0604020202020204" pitchFamily="34" charset="0"/>
              <a:buChar char="•"/>
              <a:defRPr/>
            </a:pPr>
            <a:r>
              <a:rPr lang="en-US" dirty="0">
                <a:solidFill>
                  <a:srgbClr val="002060"/>
                </a:solidFill>
                <a:latin typeface="Arial" panose="020B0604020202020204" pitchFamily="34" charset="0"/>
                <a:cs typeface="Arial" panose="020B0604020202020204" pitchFamily="34" charset="0"/>
              </a:rPr>
              <a:t>Flies coming in through holes on the side of the goggles</a:t>
            </a:r>
          </a:p>
          <a:p>
            <a:pPr marL="1333447" lvl="2" indent="-512864">
              <a:buFont typeface="Arial" panose="020B0604020202020204" pitchFamily="34" charset="0"/>
              <a:buChar char="•"/>
              <a:defRPr/>
            </a:pPr>
            <a:r>
              <a:rPr lang="en-US" dirty="0">
                <a:solidFill>
                  <a:srgbClr val="002060"/>
                </a:solidFill>
                <a:latin typeface="Arial" panose="020B0604020202020204" pitchFamily="34" charset="0"/>
                <a:cs typeface="Arial" panose="020B0604020202020204" pitchFamily="34" charset="0"/>
              </a:rPr>
              <a:t>Early removal during removal procedure that increase risk of contaminating face</a:t>
            </a:r>
          </a:p>
          <a:p>
            <a:pPr marL="1333447" lvl="2" indent="-512864">
              <a:buFont typeface="Arial" panose="020B0604020202020204" pitchFamily="34" charset="0"/>
              <a:buChar char="•"/>
              <a:defRPr/>
            </a:pPr>
            <a:r>
              <a:rPr lang="en-US" dirty="0">
                <a:solidFill>
                  <a:srgbClr val="002060"/>
                </a:solidFill>
                <a:latin typeface="Arial" panose="020B0604020202020204" pitchFamily="34" charset="0"/>
                <a:cs typeface="Arial" panose="020B0604020202020204" pitchFamily="34" charset="0"/>
              </a:rPr>
              <a:t>For people wearing medical glasses, increased risk of glasses falling when removing the goggles</a:t>
            </a:r>
          </a:p>
          <a:p>
            <a:pPr>
              <a:defRPr/>
            </a:pPr>
            <a:endParaRPr lang="en-US" sz="20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0238836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7813"/>
            <a:ext cx="8936039" cy="702915"/>
          </a:xfrm>
        </p:spPr>
        <p:txBody>
          <a:bodyPr/>
          <a:lstStyle/>
          <a:p>
            <a:pPr>
              <a:defRPr/>
            </a:pPr>
            <a:r>
              <a:rPr lang="en-US" sz="2500" b="1" dirty="0">
                <a:solidFill>
                  <a:srgbClr val="002060"/>
                </a:solidFill>
                <a:effectLst>
                  <a:outerShdw blurRad="38100" dist="38100" dir="2700000" algn="tl">
                    <a:srgbClr val="000000">
                      <a:alpha val="43137"/>
                    </a:srgbClr>
                  </a:outerShdw>
                </a:effectLst>
                <a:latin typeface="Arial" panose="020B0604020202020204" pitchFamily="34" charset="0"/>
                <a:ea typeface="Verdana" pitchFamily="34" charset="0"/>
                <a:cs typeface="Arial" panose="020B0604020202020204" pitchFamily="34" charset="0"/>
              </a:rPr>
              <a:t>        </a:t>
            </a:r>
            <a:r>
              <a:rPr lang="en-US" sz="3200" b="1" dirty="0">
                <a:solidFill>
                  <a:srgbClr val="002060"/>
                </a:solidFill>
                <a:effectLst>
                  <a:outerShdw blurRad="38100" dist="38100" dir="2700000" algn="tl">
                    <a:srgbClr val="000000">
                      <a:alpha val="43137"/>
                    </a:srgbClr>
                  </a:outerShdw>
                </a:effectLst>
                <a:latin typeface="Arial" panose="020B0604020202020204" pitchFamily="34" charset="0"/>
                <a:ea typeface="Verdana" pitchFamily="34" charset="0"/>
                <a:cs typeface="Arial" panose="020B0604020202020204" pitchFamily="34" charset="0"/>
              </a:rPr>
              <a:t>What are most common PPE mistakes and hazards</a:t>
            </a:r>
            <a:r>
              <a:rPr lang="en-US" sz="3200" b="1" dirty="0" smtClean="0">
                <a:solidFill>
                  <a:srgbClr val="002060"/>
                </a:solidFill>
                <a:effectLst>
                  <a:outerShdw blurRad="38100" dist="38100" dir="2700000" algn="tl">
                    <a:srgbClr val="000000">
                      <a:alpha val="43137"/>
                    </a:srgbClr>
                  </a:outerShdw>
                </a:effectLst>
                <a:latin typeface="Arial" panose="020B0604020202020204" pitchFamily="34" charset="0"/>
                <a:ea typeface="Verdana" pitchFamily="34" charset="0"/>
                <a:cs typeface="Arial" panose="020B0604020202020204" pitchFamily="34" charset="0"/>
              </a:rPr>
              <a:t>? - </a:t>
            </a:r>
            <a:r>
              <a:rPr lang="en-US" sz="3200" b="1" dirty="0">
                <a:solidFill>
                  <a:srgbClr val="002060"/>
                </a:solidFill>
                <a:effectLst>
                  <a:outerShdw blurRad="38100" dist="38100" dir="2700000" algn="tl">
                    <a:srgbClr val="000000">
                      <a:alpha val="43137"/>
                    </a:srgbClr>
                  </a:outerShdw>
                </a:effectLst>
                <a:latin typeface="Arial" panose="020B0604020202020204" pitchFamily="34" charset="0"/>
                <a:ea typeface="Verdana" pitchFamily="34" charset="0"/>
                <a:cs typeface="Arial" panose="020B0604020202020204" pitchFamily="34" charset="0"/>
              </a:rPr>
              <a:t>continued</a:t>
            </a:r>
            <a:r>
              <a:rPr lang="en-US" sz="32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n-US" sz="32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n-US" sz="22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Text Placeholder 2"/>
          <p:cNvSpPr>
            <a:spLocks noGrp="1"/>
          </p:cNvSpPr>
          <p:nvPr>
            <p:ph type="body" idx="1"/>
          </p:nvPr>
        </p:nvSpPr>
        <p:spPr>
          <a:xfrm>
            <a:off x="323528" y="1556792"/>
            <a:ext cx="8820472" cy="3286125"/>
          </a:xfrm>
        </p:spPr>
        <p:txBody>
          <a:bodyPr/>
          <a:lstStyle/>
          <a:p>
            <a:pPr marL="342900" lvl="1" indent="-342900">
              <a:buClr>
                <a:srgbClr val="C00000"/>
              </a:buClr>
              <a:buFont typeface="Wingdings" panose="05000000000000000000" pitchFamily="2" charset="2"/>
              <a:buChar char="Ø"/>
              <a:defRPr/>
            </a:pPr>
            <a:r>
              <a:rPr lang="en-US" sz="2500" b="1" dirty="0">
                <a:solidFill>
                  <a:srgbClr val="002060"/>
                </a:solidFill>
                <a:latin typeface="Arial" panose="020B0604020202020204" pitchFamily="34" charset="0"/>
                <a:cs typeface="Arial" panose="020B0604020202020204" pitchFamily="34" charset="0"/>
              </a:rPr>
              <a:t>Shoe covers (gum boots preferred)</a:t>
            </a:r>
          </a:p>
          <a:p>
            <a:pPr marL="923155" lvl="1" indent="-512864">
              <a:buFont typeface="Courier New" panose="02070309020205020404" pitchFamily="49" charset="0"/>
              <a:buChar char="o"/>
              <a:defRPr/>
            </a:pPr>
            <a:r>
              <a:rPr lang="en-US" sz="2500" dirty="0">
                <a:solidFill>
                  <a:srgbClr val="002060"/>
                </a:solidFill>
                <a:latin typeface="Arial" panose="020B0604020202020204" pitchFamily="34" charset="0"/>
                <a:cs typeface="Arial" panose="020B0604020202020204" pitchFamily="34" charset="0"/>
              </a:rPr>
              <a:t>Tripping on shoe covers</a:t>
            </a:r>
          </a:p>
          <a:p>
            <a:pPr marL="923155" lvl="1" indent="-512864">
              <a:buFont typeface="Courier New" panose="02070309020205020404" pitchFamily="49" charset="0"/>
              <a:buChar char="o"/>
              <a:defRPr/>
            </a:pPr>
            <a:r>
              <a:rPr lang="en-US" sz="2500" dirty="0">
                <a:solidFill>
                  <a:srgbClr val="002060"/>
                </a:solidFill>
                <a:latin typeface="Arial" panose="020B0604020202020204" pitchFamily="34" charset="0"/>
                <a:cs typeface="Arial" panose="020B0604020202020204" pitchFamily="34" charset="0"/>
              </a:rPr>
              <a:t>Losing shoe covers when walking in mud</a:t>
            </a:r>
          </a:p>
          <a:p>
            <a:pPr marL="512864" indent="-512864">
              <a:buFont typeface="Arial" panose="020B0604020202020204" pitchFamily="34" charset="0"/>
              <a:buChar char="•"/>
              <a:defRPr/>
            </a:pPr>
            <a:endParaRPr lang="en-US" sz="2500" dirty="0">
              <a:solidFill>
                <a:srgbClr val="002060"/>
              </a:solidFill>
              <a:latin typeface="Arial" panose="020B0604020202020204" pitchFamily="34" charset="0"/>
              <a:cs typeface="Arial" panose="020B0604020202020204" pitchFamily="34" charset="0"/>
            </a:endParaRPr>
          </a:p>
          <a:p>
            <a:pPr>
              <a:buClr>
                <a:srgbClr val="C00000"/>
              </a:buClr>
              <a:buFont typeface="Wingdings" panose="05000000000000000000" pitchFamily="2" charset="2"/>
              <a:buChar char="Ø"/>
              <a:defRPr/>
            </a:pPr>
            <a:r>
              <a:rPr lang="en-US" sz="2500" b="1" dirty="0">
                <a:solidFill>
                  <a:srgbClr val="002060"/>
                </a:solidFill>
                <a:latin typeface="Arial" panose="020B0604020202020204" pitchFamily="34" charset="0"/>
                <a:cs typeface="Arial" panose="020B0604020202020204" pitchFamily="34" charset="0"/>
              </a:rPr>
              <a:t>Sharp items: unsafe handling and disposal of needles</a:t>
            </a:r>
          </a:p>
          <a:p>
            <a:pPr marL="923155" lvl="1" indent="-512864">
              <a:buFont typeface="Courier New" panose="02070309020205020404" pitchFamily="49" charset="0"/>
              <a:buChar char="o"/>
              <a:defRPr/>
            </a:pPr>
            <a:r>
              <a:rPr lang="en-US" sz="2500" dirty="0">
                <a:solidFill>
                  <a:srgbClr val="002060"/>
                </a:solidFill>
                <a:latin typeface="Arial" panose="020B0604020202020204" pitchFamily="34" charset="0"/>
                <a:cs typeface="Arial" panose="020B0604020202020204" pitchFamily="34" charset="0"/>
              </a:rPr>
              <a:t>Recapping needles</a:t>
            </a:r>
          </a:p>
          <a:p>
            <a:pPr marL="923155" lvl="1" indent="-512864">
              <a:buFont typeface="Courier New" panose="02070309020205020404" pitchFamily="49" charset="0"/>
              <a:buChar char="o"/>
              <a:defRPr/>
            </a:pPr>
            <a:r>
              <a:rPr lang="en-US" sz="2500" dirty="0">
                <a:solidFill>
                  <a:srgbClr val="002060"/>
                </a:solidFill>
                <a:latin typeface="Arial" panose="020B0604020202020204" pitchFamily="34" charset="0"/>
                <a:cs typeface="Arial" panose="020B0604020202020204" pitchFamily="34" charset="0"/>
              </a:rPr>
              <a:t>Dispose of sharps containers before full</a:t>
            </a:r>
          </a:p>
          <a:p>
            <a:pPr marL="923155" lvl="1" indent="-512864">
              <a:buFont typeface="Courier New" panose="02070309020205020404" pitchFamily="49" charset="0"/>
              <a:buChar char="o"/>
              <a:defRPr/>
            </a:pPr>
            <a:r>
              <a:rPr lang="en-US" sz="2500" dirty="0">
                <a:solidFill>
                  <a:srgbClr val="002060"/>
                </a:solidFill>
                <a:latin typeface="Arial" panose="020B0604020202020204" pitchFamily="34" charset="0"/>
                <a:cs typeface="Arial" panose="020B0604020202020204" pitchFamily="34" charset="0"/>
              </a:rPr>
              <a:t>Needles on the floor</a:t>
            </a:r>
          </a:p>
          <a:p>
            <a:pPr>
              <a:defRPr/>
            </a:pPr>
            <a:endParaRPr lang="en-US"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9161368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6632"/>
            <a:ext cx="9108504" cy="819150"/>
          </a:xfrm>
        </p:spPr>
        <p:txBody>
          <a:bodyPr/>
          <a:lstStyle/>
          <a:p>
            <a:pPr>
              <a:defRPr/>
            </a:pPr>
            <a:r>
              <a:rPr lang="en-US" sz="3200" b="1" dirty="0">
                <a:solidFill>
                  <a:srgbClr val="002060"/>
                </a:solidFill>
                <a:effectLst>
                  <a:outerShdw blurRad="38100" dist="38100" dir="2700000" algn="tl">
                    <a:srgbClr val="000000">
                      <a:alpha val="43137"/>
                    </a:srgbClr>
                  </a:outerShdw>
                </a:effectLst>
                <a:latin typeface="Arial" panose="020B0604020202020204" pitchFamily="34" charset="0"/>
                <a:ea typeface="Verdana" pitchFamily="34" charset="0"/>
                <a:cs typeface="Arial" panose="020B0604020202020204" pitchFamily="34" charset="0"/>
              </a:rPr>
              <a:t>Recognizing who people are amongst those providing care in treatment center</a:t>
            </a:r>
          </a:p>
        </p:txBody>
      </p:sp>
      <p:sp>
        <p:nvSpPr>
          <p:cNvPr id="3" name="Text Placeholder 2"/>
          <p:cNvSpPr>
            <a:spLocks noGrp="1"/>
          </p:cNvSpPr>
          <p:nvPr>
            <p:ph type="body" idx="1"/>
          </p:nvPr>
        </p:nvSpPr>
        <p:spPr>
          <a:xfrm>
            <a:off x="4139952" y="1052736"/>
            <a:ext cx="4849813" cy="5024437"/>
          </a:xfrm>
        </p:spPr>
        <p:txBody>
          <a:bodyPr/>
          <a:lstStyle/>
          <a:p>
            <a:pPr marL="256432" indent="-256432">
              <a:buFont typeface="Arial" panose="020B0604020202020204" pitchFamily="34" charset="0"/>
              <a:buChar char="•"/>
              <a:defRPr/>
            </a:pPr>
            <a:endParaRPr lang="en-US" sz="2900" dirty="0">
              <a:solidFill>
                <a:srgbClr val="002060"/>
              </a:solidFill>
              <a:cs typeface="Arial"/>
            </a:endParaRPr>
          </a:p>
          <a:p>
            <a:pPr>
              <a:buFont typeface="Wingdings" panose="05000000000000000000" pitchFamily="2" charset="2"/>
              <a:buChar char="ü"/>
              <a:defRPr/>
            </a:pPr>
            <a:r>
              <a:rPr lang="en-US" sz="2900" dirty="0">
                <a:solidFill>
                  <a:srgbClr val="002060"/>
                </a:solidFill>
                <a:cs typeface="Arial"/>
              </a:rPr>
              <a:t>Add name of the person in PPE to easily recognize the person inside the treatment center</a:t>
            </a:r>
          </a:p>
          <a:p>
            <a:pPr>
              <a:spcBef>
                <a:spcPts val="1200"/>
              </a:spcBef>
              <a:buFont typeface="Wingdings" panose="05000000000000000000" pitchFamily="2" charset="2"/>
              <a:buChar char="ü"/>
              <a:defRPr/>
            </a:pPr>
            <a:r>
              <a:rPr lang="en-US" sz="2900" dirty="0">
                <a:solidFill>
                  <a:srgbClr val="002060"/>
                </a:solidFill>
                <a:cs typeface="Arial"/>
              </a:rPr>
              <a:t>Important for buddy system</a:t>
            </a:r>
          </a:p>
          <a:p>
            <a:pPr>
              <a:spcBef>
                <a:spcPts val="1200"/>
              </a:spcBef>
              <a:buFont typeface="Wingdings" panose="05000000000000000000" pitchFamily="2" charset="2"/>
              <a:buChar char="ü"/>
              <a:defRPr/>
            </a:pPr>
            <a:r>
              <a:rPr lang="en-US" sz="2900" dirty="0">
                <a:solidFill>
                  <a:srgbClr val="002060"/>
                </a:solidFill>
                <a:cs typeface="Arial"/>
              </a:rPr>
              <a:t>Distinguish who is clinician, hygienist/cleaner, </a:t>
            </a:r>
            <a:r>
              <a:rPr lang="en-US" sz="2900" dirty="0" err="1">
                <a:solidFill>
                  <a:srgbClr val="002060"/>
                </a:solidFill>
                <a:cs typeface="Arial"/>
              </a:rPr>
              <a:t>etc</a:t>
            </a:r>
            <a:endParaRPr lang="en-US" sz="2900" dirty="0">
              <a:solidFill>
                <a:srgbClr val="002060"/>
              </a:solidFill>
              <a:cs typeface="Arial"/>
            </a:endParaRPr>
          </a:p>
          <a:p>
            <a:pPr marL="256432" indent="-256432">
              <a:buFont typeface="Arial" panose="020B0604020202020204" pitchFamily="34" charset="0"/>
              <a:buChar char="•"/>
              <a:defRPr/>
            </a:pPr>
            <a:endParaRPr lang="en-US" sz="2900" dirty="0">
              <a:solidFill>
                <a:srgbClr val="002060"/>
              </a:solidFill>
              <a:cs typeface="Arial"/>
            </a:endParaRPr>
          </a:p>
          <a:p>
            <a:pPr>
              <a:defRPr/>
            </a:pPr>
            <a:endParaRPr lang="en-US" dirty="0">
              <a:solidFill>
                <a:srgbClr val="002060"/>
              </a:solidFill>
            </a:endParaRPr>
          </a:p>
        </p:txBody>
      </p:sp>
      <p:pic>
        <p:nvPicPr>
          <p:cNvPr id="9220"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340768"/>
            <a:ext cx="3494542" cy="452293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5205428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0" y="277582"/>
            <a:ext cx="9143999" cy="492443"/>
          </a:xfrm>
          <a:prstGeom prst="rect">
            <a:avLst/>
          </a:prstGeom>
        </p:spPr>
        <p:txBody>
          <a:bodyPr wrap="square" lIns="0" tIns="0" rIns="0" bIns="0">
            <a:spAutoFit/>
          </a:bodyPr>
          <a:lstStyle/>
          <a:p>
            <a:pPr marL="11397" algn="ctr">
              <a:defRPr/>
            </a:pPr>
            <a:r>
              <a:rPr lang="en-US" sz="3200" b="1" dirty="0">
                <a:solidFill>
                  <a:srgbClr val="002060"/>
                </a:solidFill>
                <a:effectLst>
                  <a:outerShdw blurRad="38100" dist="38100" dir="2700000" algn="tl">
                    <a:srgbClr val="000000">
                      <a:alpha val="43137"/>
                    </a:srgbClr>
                  </a:outerShdw>
                </a:effectLst>
                <a:ea typeface="Verdana" pitchFamily="34" charset="0"/>
                <a:cs typeface="Verdana" pitchFamily="34" charset="0"/>
              </a:rPr>
              <a:t>IPC training and reinforcement after training</a:t>
            </a:r>
          </a:p>
        </p:txBody>
      </p:sp>
      <p:sp>
        <p:nvSpPr>
          <p:cNvPr id="3" name="object 3"/>
          <p:cNvSpPr txBox="1"/>
          <p:nvPr/>
        </p:nvSpPr>
        <p:spPr>
          <a:xfrm>
            <a:off x="536575" y="1250950"/>
            <a:ext cx="7700963" cy="4922694"/>
          </a:xfrm>
          <a:prstGeom prst="rect">
            <a:avLst/>
          </a:prstGeom>
        </p:spPr>
        <p:txBody>
          <a:bodyPr lIns="0" tIns="0" rIns="0" bIns="0">
            <a:spAutoFit/>
          </a:bodyPr>
          <a:lstStyle>
            <a:lvl1pPr marL="349250" indent="-338138" eaLnBrk="0" hangingPunct="0">
              <a:tabLst>
                <a:tab pos="350838" algn="l"/>
              </a:tabLst>
              <a:defRPr>
                <a:solidFill>
                  <a:schemeClr val="tx1"/>
                </a:solidFill>
                <a:latin typeface="Arial" charset="0"/>
              </a:defRPr>
            </a:lvl1pPr>
            <a:lvl2pPr marL="742950" indent="-280988" eaLnBrk="0" hangingPunct="0">
              <a:tabLst>
                <a:tab pos="350838" algn="l"/>
              </a:tabLst>
              <a:defRPr>
                <a:solidFill>
                  <a:schemeClr val="tx1"/>
                </a:solidFill>
                <a:latin typeface="Arial" charset="0"/>
              </a:defRPr>
            </a:lvl2pPr>
            <a:lvl3pPr marL="1143000" indent="-228600" eaLnBrk="0" hangingPunct="0">
              <a:tabLst>
                <a:tab pos="350838" algn="l"/>
              </a:tabLst>
              <a:defRPr>
                <a:solidFill>
                  <a:schemeClr val="tx1"/>
                </a:solidFill>
                <a:latin typeface="Arial" charset="0"/>
              </a:defRPr>
            </a:lvl3pPr>
            <a:lvl4pPr marL="1600200" indent="-228600" eaLnBrk="0" hangingPunct="0">
              <a:tabLst>
                <a:tab pos="350838" algn="l"/>
              </a:tabLst>
              <a:defRPr>
                <a:solidFill>
                  <a:schemeClr val="tx1"/>
                </a:solidFill>
                <a:latin typeface="Arial" charset="0"/>
              </a:defRPr>
            </a:lvl4pPr>
            <a:lvl5pPr marL="2057400" indent="-228600" eaLnBrk="0" hangingPunct="0">
              <a:tabLst>
                <a:tab pos="350838" algn="l"/>
              </a:tabLst>
              <a:defRPr>
                <a:solidFill>
                  <a:schemeClr val="tx1"/>
                </a:solidFill>
                <a:latin typeface="Arial" charset="0"/>
              </a:defRPr>
            </a:lvl5pPr>
            <a:lvl6pPr marL="2514600" indent="-228600" eaLnBrk="0" fontAlgn="base" hangingPunct="0">
              <a:spcBef>
                <a:spcPct val="0"/>
              </a:spcBef>
              <a:spcAft>
                <a:spcPct val="0"/>
              </a:spcAft>
              <a:tabLst>
                <a:tab pos="350838" algn="l"/>
              </a:tabLst>
              <a:defRPr>
                <a:solidFill>
                  <a:schemeClr val="tx1"/>
                </a:solidFill>
                <a:latin typeface="Arial" charset="0"/>
              </a:defRPr>
            </a:lvl6pPr>
            <a:lvl7pPr marL="2971800" indent="-228600" eaLnBrk="0" fontAlgn="base" hangingPunct="0">
              <a:spcBef>
                <a:spcPct val="0"/>
              </a:spcBef>
              <a:spcAft>
                <a:spcPct val="0"/>
              </a:spcAft>
              <a:tabLst>
                <a:tab pos="350838" algn="l"/>
              </a:tabLst>
              <a:defRPr>
                <a:solidFill>
                  <a:schemeClr val="tx1"/>
                </a:solidFill>
                <a:latin typeface="Arial" charset="0"/>
              </a:defRPr>
            </a:lvl7pPr>
            <a:lvl8pPr marL="3429000" indent="-228600" eaLnBrk="0" fontAlgn="base" hangingPunct="0">
              <a:spcBef>
                <a:spcPct val="0"/>
              </a:spcBef>
              <a:spcAft>
                <a:spcPct val="0"/>
              </a:spcAft>
              <a:tabLst>
                <a:tab pos="350838" algn="l"/>
              </a:tabLst>
              <a:defRPr>
                <a:solidFill>
                  <a:schemeClr val="tx1"/>
                </a:solidFill>
                <a:latin typeface="Arial" charset="0"/>
              </a:defRPr>
            </a:lvl8pPr>
            <a:lvl9pPr marL="3886200" indent="-228600" eaLnBrk="0" fontAlgn="base" hangingPunct="0">
              <a:spcBef>
                <a:spcPct val="0"/>
              </a:spcBef>
              <a:spcAft>
                <a:spcPct val="0"/>
              </a:spcAft>
              <a:tabLst>
                <a:tab pos="350838" algn="l"/>
              </a:tabLst>
              <a:defRPr>
                <a:solidFill>
                  <a:schemeClr val="tx1"/>
                </a:solidFill>
                <a:latin typeface="Arial" charset="0"/>
              </a:defRPr>
            </a:lvl9pPr>
          </a:lstStyle>
          <a:p>
            <a:pPr marL="468312" indent="-457200" eaLnBrk="1" hangingPunct="1">
              <a:buClr>
                <a:srgbClr val="C00000"/>
              </a:buClr>
              <a:buFont typeface="Wingdings" panose="05000000000000000000" pitchFamily="2" charset="2"/>
              <a:buChar char="ü"/>
            </a:pPr>
            <a:r>
              <a:rPr lang="en-US" altLang="en-US" sz="2700" dirty="0">
                <a:solidFill>
                  <a:srgbClr val="002060"/>
                </a:solidFill>
                <a:cs typeface="Arial" charset="0"/>
              </a:rPr>
              <a:t>PPE-</a:t>
            </a:r>
            <a:r>
              <a:rPr lang="en-US" altLang="en-US" sz="2700" dirty="0">
                <a:solidFill>
                  <a:srgbClr val="002060"/>
                </a:solidFill>
                <a:latin typeface="Times New Roman" pitchFamily="18" charset="0"/>
                <a:cs typeface="Times New Roman" pitchFamily="18" charset="0"/>
              </a:rPr>
              <a:t> </a:t>
            </a:r>
            <a:r>
              <a:rPr lang="en-US" altLang="en-US" sz="2700" dirty="0">
                <a:solidFill>
                  <a:srgbClr val="002060"/>
                </a:solidFill>
                <a:cs typeface="Arial" charset="0"/>
              </a:rPr>
              <a:t>putting</a:t>
            </a:r>
            <a:r>
              <a:rPr lang="en-US" altLang="en-US" sz="2700" dirty="0">
                <a:solidFill>
                  <a:srgbClr val="002060"/>
                </a:solidFill>
                <a:latin typeface="Times New Roman" pitchFamily="18" charset="0"/>
                <a:cs typeface="Times New Roman" pitchFamily="18" charset="0"/>
              </a:rPr>
              <a:t> </a:t>
            </a:r>
            <a:r>
              <a:rPr lang="en-US" altLang="en-US" sz="2700" dirty="0">
                <a:solidFill>
                  <a:srgbClr val="002060"/>
                </a:solidFill>
                <a:cs typeface="Arial" charset="0"/>
              </a:rPr>
              <a:t>on</a:t>
            </a:r>
            <a:r>
              <a:rPr lang="en-US" altLang="en-US" sz="2700" dirty="0">
                <a:solidFill>
                  <a:srgbClr val="002060"/>
                </a:solidFill>
                <a:latin typeface="Times New Roman" pitchFamily="18" charset="0"/>
                <a:cs typeface="Times New Roman" pitchFamily="18" charset="0"/>
              </a:rPr>
              <a:t> </a:t>
            </a:r>
            <a:r>
              <a:rPr lang="en-US" altLang="en-US" sz="2700" dirty="0">
                <a:solidFill>
                  <a:srgbClr val="002060"/>
                </a:solidFill>
                <a:cs typeface="Arial" charset="0"/>
              </a:rPr>
              <a:t>and</a:t>
            </a:r>
            <a:r>
              <a:rPr lang="en-US" altLang="en-US" sz="2700" dirty="0">
                <a:solidFill>
                  <a:srgbClr val="002060"/>
                </a:solidFill>
                <a:latin typeface="Times New Roman" pitchFamily="18" charset="0"/>
                <a:cs typeface="Times New Roman" pitchFamily="18" charset="0"/>
              </a:rPr>
              <a:t> </a:t>
            </a:r>
            <a:r>
              <a:rPr lang="en-US" altLang="en-US" sz="2700" dirty="0">
                <a:solidFill>
                  <a:srgbClr val="002060"/>
                </a:solidFill>
                <a:cs typeface="Arial" charset="0"/>
              </a:rPr>
              <a:t>taking</a:t>
            </a:r>
            <a:r>
              <a:rPr lang="en-US" altLang="en-US" sz="2700" dirty="0">
                <a:solidFill>
                  <a:srgbClr val="002060"/>
                </a:solidFill>
                <a:latin typeface="Times New Roman" pitchFamily="18" charset="0"/>
                <a:cs typeface="Times New Roman" pitchFamily="18" charset="0"/>
              </a:rPr>
              <a:t> </a:t>
            </a:r>
            <a:r>
              <a:rPr lang="en-US" altLang="en-US" sz="2700" dirty="0">
                <a:solidFill>
                  <a:srgbClr val="002060"/>
                </a:solidFill>
                <a:cs typeface="Arial" charset="0"/>
              </a:rPr>
              <a:t>off</a:t>
            </a:r>
            <a:r>
              <a:rPr lang="en-US" altLang="en-US" sz="2700" dirty="0">
                <a:solidFill>
                  <a:srgbClr val="002060"/>
                </a:solidFill>
                <a:latin typeface="Times New Roman" pitchFamily="18" charset="0"/>
                <a:cs typeface="Times New Roman" pitchFamily="18" charset="0"/>
              </a:rPr>
              <a:t> </a:t>
            </a:r>
            <a:r>
              <a:rPr lang="en-US" altLang="en-US" sz="2700" dirty="0">
                <a:solidFill>
                  <a:srgbClr val="002060"/>
                </a:solidFill>
                <a:cs typeface="Arial" charset="0"/>
              </a:rPr>
              <a:t>is</a:t>
            </a:r>
            <a:r>
              <a:rPr lang="en-US" altLang="en-US" sz="2700" dirty="0">
                <a:solidFill>
                  <a:srgbClr val="002060"/>
                </a:solidFill>
                <a:latin typeface="Times New Roman" pitchFamily="18" charset="0"/>
                <a:cs typeface="Times New Roman" pitchFamily="18" charset="0"/>
              </a:rPr>
              <a:t> </a:t>
            </a:r>
            <a:r>
              <a:rPr lang="en-US" altLang="en-US" sz="2700" dirty="0">
                <a:solidFill>
                  <a:srgbClr val="002060"/>
                </a:solidFill>
                <a:cs typeface="Arial" charset="0"/>
              </a:rPr>
              <a:t>a</a:t>
            </a:r>
            <a:r>
              <a:rPr lang="en-US" altLang="en-US" sz="2700" dirty="0">
                <a:solidFill>
                  <a:srgbClr val="002060"/>
                </a:solidFill>
                <a:latin typeface="Times New Roman" pitchFamily="18" charset="0"/>
                <a:cs typeface="Times New Roman" pitchFamily="18" charset="0"/>
              </a:rPr>
              <a:t> </a:t>
            </a:r>
            <a:r>
              <a:rPr lang="en-US" altLang="en-US" sz="2700" dirty="0">
                <a:solidFill>
                  <a:srgbClr val="002060"/>
                </a:solidFill>
                <a:cs typeface="Arial" charset="0"/>
              </a:rPr>
              <a:t>skill</a:t>
            </a:r>
          </a:p>
          <a:p>
            <a:pPr lvl="1" eaLnBrk="1" hangingPunct="1">
              <a:lnSpc>
                <a:spcPct val="101000"/>
              </a:lnSpc>
              <a:spcBef>
                <a:spcPts val="525"/>
              </a:spcBef>
              <a:buFont typeface="Arial" charset="0"/>
              <a:buChar char="–"/>
            </a:pPr>
            <a:r>
              <a:rPr lang="en-US" altLang="en-US" sz="2400" dirty="0">
                <a:solidFill>
                  <a:srgbClr val="002060"/>
                </a:solidFill>
                <a:cs typeface="Arial" charset="0"/>
              </a:rPr>
              <a:t>not</a:t>
            </a:r>
            <a:r>
              <a:rPr lang="en-US" altLang="en-US" sz="2400" dirty="0">
                <a:solidFill>
                  <a:srgbClr val="002060"/>
                </a:solidFill>
                <a:latin typeface="Times New Roman" pitchFamily="18" charset="0"/>
                <a:cs typeface="Times New Roman" pitchFamily="18" charset="0"/>
              </a:rPr>
              <a:t> </a:t>
            </a:r>
            <a:r>
              <a:rPr lang="en-US" altLang="en-US" sz="2400" dirty="0">
                <a:solidFill>
                  <a:srgbClr val="002060"/>
                </a:solidFill>
                <a:cs typeface="Arial" charset="0"/>
              </a:rPr>
              <a:t>just</a:t>
            </a:r>
            <a:r>
              <a:rPr lang="en-US" altLang="en-US" sz="2400" dirty="0">
                <a:solidFill>
                  <a:srgbClr val="002060"/>
                </a:solidFill>
                <a:latin typeface="Times New Roman" pitchFamily="18" charset="0"/>
                <a:cs typeface="Times New Roman" pitchFamily="18" charset="0"/>
              </a:rPr>
              <a:t> </a:t>
            </a:r>
            <a:r>
              <a:rPr lang="en-US" altLang="en-US" sz="2400" dirty="0">
                <a:solidFill>
                  <a:srgbClr val="002060"/>
                </a:solidFill>
                <a:cs typeface="Arial" charset="0"/>
              </a:rPr>
              <a:t>knowledge</a:t>
            </a:r>
            <a:r>
              <a:rPr lang="en-US" altLang="en-US" sz="2400" dirty="0">
                <a:solidFill>
                  <a:srgbClr val="002060"/>
                </a:solidFill>
                <a:latin typeface="Times New Roman" pitchFamily="18" charset="0"/>
                <a:cs typeface="Times New Roman" pitchFamily="18" charset="0"/>
              </a:rPr>
              <a:t> </a:t>
            </a:r>
            <a:r>
              <a:rPr lang="en-US" altLang="en-US" sz="2400" dirty="0">
                <a:solidFill>
                  <a:srgbClr val="002060"/>
                </a:solidFill>
                <a:cs typeface="Arial" charset="0"/>
              </a:rPr>
              <a:t>that</a:t>
            </a:r>
            <a:r>
              <a:rPr lang="en-US" altLang="en-US" sz="2400" dirty="0">
                <a:solidFill>
                  <a:srgbClr val="002060"/>
                </a:solidFill>
                <a:latin typeface="Times New Roman" pitchFamily="18" charset="0"/>
                <a:cs typeface="Times New Roman" pitchFamily="18" charset="0"/>
              </a:rPr>
              <a:t> </a:t>
            </a:r>
            <a:r>
              <a:rPr lang="en-US" altLang="en-US" sz="2400" dirty="0">
                <a:solidFill>
                  <a:srgbClr val="002060"/>
                </a:solidFill>
                <a:cs typeface="Arial" charset="0"/>
              </a:rPr>
              <a:t>can</a:t>
            </a:r>
            <a:r>
              <a:rPr lang="en-US" altLang="en-US" sz="2400" dirty="0">
                <a:solidFill>
                  <a:srgbClr val="002060"/>
                </a:solidFill>
                <a:latin typeface="Times New Roman" pitchFamily="18" charset="0"/>
                <a:cs typeface="Times New Roman" pitchFamily="18" charset="0"/>
              </a:rPr>
              <a:t> </a:t>
            </a:r>
            <a:r>
              <a:rPr lang="en-US" altLang="en-US" sz="2400" dirty="0">
                <a:solidFill>
                  <a:srgbClr val="002060"/>
                </a:solidFill>
                <a:cs typeface="Arial" charset="0"/>
              </a:rPr>
              <a:t>be</a:t>
            </a:r>
            <a:r>
              <a:rPr lang="en-US" altLang="en-US" sz="2400" dirty="0">
                <a:solidFill>
                  <a:srgbClr val="002060"/>
                </a:solidFill>
                <a:latin typeface="Times New Roman" pitchFamily="18" charset="0"/>
                <a:cs typeface="Times New Roman" pitchFamily="18" charset="0"/>
              </a:rPr>
              <a:t> </a:t>
            </a:r>
            <a:r>
              <a:rPr lang="en-US" altLang="en-US" sz="2400" dirty="0">
                <a:solidFill>
                  <a:srgbClr val="002060"/>
                </a:solidFill>
                <a:cs typeface="Arial" charset="0"/>
              </a:rPr>
              <a:t>conveyed</a:t>
            </a:r>
            <a:r>
              <a:rPr lang="en-US" altLang="en-US" sz="2400" dirty="0">
                <a:solidFill>
                  <a:srgbClr val="002060"/>
                </a:solidFill>
                <a:latin typeface="Times New Roman" pitchFamily="18" charset="0"/>
                <a:cs typeface="Times New Roman" pitchFamily="18" charset="0"/>
              </a:rPr>
              <a:t> </a:t>
            </a:r>
            <a:r>
              <a:rPr lang="en-US" altLang="en-US" sz="2400" dirty="0">
                <a:solidFill>
                  <a:srgbClr val="002060"/>
                </a:solidFill>
                <a:cs typeface="Arial" charset="0"/>
              </a:rPr>
              <a:t>by</a:t>
            </a:r>
            <a:r>
              <a:rPr lang="en-US" altLang="en-US" sz="2400" dirty="0">
                <a:solidFill>
                  <a:srgbClr val="002060"/>
                </a:solidFill>
                <a:latin typeface="Times New Roman" pitchFamily="18" charset="0"/>
                <a:cs typeface="Times New Roman" pitchFamily="18" charset="0"/>
              </a:rPr>
              <a:t> </a:t>
            </a:r>
            <a:r>
              <a:rPr lang="en-US" altLang="en-US" sz="2300" dirty="0">
                <a:solidFill>
                  <a:srgbClr val="002060"/>
                </a:solidFill>
                <a:cs typeface="Arial" charset="0"/>
              </a:rPr>
              <a:t>demonstration</a:t>
            </a:r>
          </a:p>
          <a:p>
            <a:pPr lvl="1" eaLnBrk="1" hangingPunct="1">
              <a:spcBef>
                <a:spcPts val="575"/>
              </a:spcBef>
              <a:buFont typeface="Arial" charset="0"/>
              <a:buChar char="–"/>
            </a:pPr>
            <a:r>
              <a:rPr lang="en-US" altLang="en-US" sz="2400" dirty="0">
                <a:solidFill>
                  <a:srgbClr val="002060"/>
                </a:solidFill>
                <a:cs typeface="Arial" charset="0"/>
              </a:rPr>
              <a:t>needs</a:t>
            </a:r>
            <a:r>
              <a:rPr lang="en-US" altLang="en-US" sz="2400" dirty="0">
                <a:solidFill>
                  <a:srgbClr val="002060"/>
                </a:solidFill>
                <a:latin typeface="Times New Roman" pitchFamily="18" charset="0"/>
                <a:cs typeface="Times New Roman" pitchFamily="18" charset="0"/>
              </a:rPr>
              <a:t> </a:t>
            </a:r>
            <a:r>
              <a:rPr lang="en-US" altLang="en-US" sz="2400" dirty="0">
                <a:solidFill>
                  <a:srgbClr val="002060"/>
                </a:solidFill>
                <a:cs typeface="Arial" charset="0"/>
              </a:rPr>
              <a:t>practice</a:t>
            </a:r>
          </a:p>
          <a:p>
            <a:pPr lvl="1" eaLnBrk="1" hangingPunct="1">
              <a:spcBef>
                <a:spcPts val="550"/>
              </a:spcBef>
              <a:buFont typeface="Arial" charset="0"/>
              <a:buChar char="–"/>
            </a:pPr>
            <a:r>
              <a:rPr lang="en-US" altLang="en-US" sz="2400" dirty="0">
                <a:solidFill>
                  <a:srgbClr val="002060"/>
                </a:solidFill>
                <a:cs typeface="Arial" charset="0"/>
              </a:rPr>
              <a:t>needs</a:t>
            </a:r>
            <a:r>
              <a:rPr lang="en-US" altLang="en-US" sz="2400" dirty="0">
                <a:solidFill>
                  <a:srgbClr val="002060"/>
                </a:solidFill>
                <a:latin typeface="Times New Roman" pitchFamily="18" charset="0"/>
                <a:cs typeface="Times New Roman" pitchFamily="18" charset="0"/>
              </a:rPr>
              <a:t> </a:t>
            </a:r>
            <a:r>
              <a:rPr lang="en-US" altLang="en-US" sz="2400" dirty="0">
                <a:solidFill>
                  <a:srgbClr val="002060"/>
                </a:solidFill>
                <a:cs typeface="Arial" charset="0"/>
              </a:rPr>
              <a:t>ongoing</a:t>
            </a:r>
            <a:r>
              <a:rPr lang="en-US" altLang="en-US" sz="2400" dirty="0">
                <a:solidFill>
                  <a:srgbClr val="002060"/>
                </a:solidFill>
                <a:latin typeface="Times New Roman" pitchFamily="18" charset="0"/>
                <a:cs typeface="Times New Roman" pitchFamily="18" charset="0"/>
              </a:rPr>
              <a:t> </a:t>
            </a:r>
            <a:r>
              <a:rPr lang="en-US" altLang="en-US" sz="2400" dirty="0">
                <a:solidFill>
                  <a:srgbClr val="002060"/>
                </a:solidFill>
                <a:cs typeface="Arial" charset="0"/>
              </a:rPr>
              <a:t>supervision</a:t>
            </a:r>
            <a:r>
              <a:rPr lang="en-US" altLang="en-US" sz="2400" dirty="0">
                <a:solidFill>
                  <a:srgbClr val="002060"/>
                </a:solidFill>
                <a:latin typeface="Times New Roman" pitchFamily="18" charset="0"/>
                <a:cs typeface="Times New Roman" pitchFamily="18" charset="0"/>
              </a:rPr>
              <a:t> </a:t>
            </a:r>
            <a:r>
              <a:rPr lang="en-US" altLang="en-US" sz="2400" dirty="0">
                <a:solidFill>
                  <a:srgbClr val="002060"/>
                </a:solidFill>
                <a:cs typeface="Arial" charset="0"/>
              </a:rPr>
              <a:t>by</a:t>
            </a:r>
            <a:r>
              <a:rPr lang="en-US" altLang="en-US" sz="2400" dirty="0">
                <a:solidFill>
                  <a:srgbClr val="002060"/>
                </a:solidFill>
                <a:latin typeface="Times New Roman" pitchFamily="18" charset="0"/>
                <a:cs typeface="Times New Roman" pitchFamily="18" charset="0"/>
              </a:rPr>
              <a:t> </a:t>
            </a:r>
            <a:r>
              <a:rPr lang="en-US" altLang="en-US" sz="2400" dirty="0">
                <a:solidFill>
                  <a:srgbClr val="002060"/>
                </a:solidFill>
                <a:cs typeface="Arial" charset="0"/>
              </a:rPr>
              <a:t>dedicated</a:t>
            </a:r>
            <a:r>
              <a:rPr lang="en-US" altLang="en-US" sz="2400" dirty="0">
                <a:solidFill>
                  <a:srgbClr val="002060"/>
                </a:solidFill>
                <a:latin typeface="Times New Roman" pitchFamily="18" charset="0"/>
                <a:cs typeface="Times New Roman" pitchFamily="18" charset="0"/>
              </a:rPr>
              <a:t> </a:t>
            </a:r>
            <a:r>
              <a:rPr lang="en-US" altLang="en-US" sz="2400" dirty="0">
                <a:solidFill>
                  <a:srgbClr val="002060"/>
                </a:solidFill>
                <a:cs typeface="Arial" charset="0"/>
              </a:rPr>
              <a:t>supervisor</a:t>
            </a:r>
          </a:p>
          <a:p>
            <a:pPr marL="468312" indent="-457200" eaLnBrk="1" hangingPunct="1">
              <a:lnSpc>
                <a:spcPct val="101000"/>
              </a:lnSpc>
              <a:spcBef>
                <a:spcPts val="1200"/>
              </a:spcBef>
              <a:buClr>
                <a:srgbClr val="C00000"/>
              </a:buClr>
              <a:buFont typeface="Wingdings" panose="05000000000000000000" pitchFamily="2" charset="2"/>
              <a:buChar char="ü"/>
            </a:pPr>
            <a:r>
              <a:rPr lang="en-US" altLang="en-US" sz="2700" dirty="0">
                <a:solidFill>
                  <a:srgbClr val="002060"/>
                </a:solidFill>
                <a:cs typeface="Arial" charset="0"/>
              </a:rPr>
              <a:t>Importance</a:t>
            </a:r>
            <a:r>
              <a:rPr lang="en-US" altLang="en-US" sz="2700" dirty="0">
                <a:solidFill>
                  <a:srgbClr val="002060"/>
                </a:solidFill>
                <a:latin typeface="Times New Roman" pitchFamily="18" charset="0"/>
                <a:cs typeface="Times New Roman" pitchFamily="18" charset="0"/>
              </a:rPr>
              <a:t> </a:t>
            </a:r>
            <a:r>
              <a:rPr lang="en-US" altLang="en-US" sz="2700" dirty="0">
                <a:solidFill>
                  <a:srgbClr val="002060"/>
                </a:solidFill>
                <a:cs typeface="Arial" charset="0"/>
              </a:rPr>
              <a:t>of</a:t>
            </a:r>
            <a:r>
              <a:rPr lang="en-US" altLang="en-US" sz="2700" dirty="0">
                <a:solidFill>
                  <a:srgbClr val="002060"/>
                </a:solidFill>
                <a:latin typeface="Times New Roman" pitchFamily="18" charset="0"/>
                <a:cs typeface="Times New Roman" pitchFamily="18" charset="0"/>
              </a:rPr>
              <a:t> </a:t>
            </a:r>
            <a:r>
              <a:rPr lang="en-US" altLang="en-US" sz="2700" dirty="0">
                <a:solidFill>
                  <a:srgbClr val="002060"/>
                </a:solidFill>
                <a:cs typeface="Arial" charset="0"/>
              </a:rPr>
              <a:t>standard</a:t>
            </a:r>
            <a:r>
              <a:rPr lang="en-US" altLang="en-US" sz="2700" dirty="0">
                <a:solidFill>
                  <a:srgbClr val="002060"/>
                </a:solidFill>
                <a:latin typeface="Times New Roman" pitchFamily="18" charset="0"/>
                <a:cs typeface="Times New Roman" pitchFamily="18" charset="0"/>
              </a:rPr>
              <a:t> </a:t>
            </a:r>
            <a:r>
              <a:rPr lang="en-US" altLang="en-US" sz="2700" dirty="0">
                <a:solidFill>
                  <a:srgbClr val="002060"/>
                </a:solidFill>
                <a:cs typeface="Arial" charset="0"/>
              </a:rPr>
              <a:t>precautions</a:t>
            </a:r>
            <a:r>
              <a:rPr lang="en-US" altLang="en-US" sz="2700" dirty="0">
                <a:solidFill>
                  <a:srgbClr val="002060"/>
                </a:solidFill>
                <a:latin typeface="Times New Roman" pitchFamily="18" charset="0"/>
                <a:cs typeface="Times New Roman" pitchFamily="18" charset="0"/>
              </a:rPr>
              <a:t> </a:t>
            </a:r>
            <a:r>
              <a:rPr lang="en-US" altLang="en-US" sz="2700" dirty="0">
                <a:solidFill>
                  <a:srgbClr val="002060"/>
                </a:solidFill>
                <a:cs typeface="Arial" charset="0"/>
              </a:rPr>
              <a:t>in</a:t>
            </a:r>
            <a:r>
              <a:rPr lang="en-US" altLang="en-US" sz="2700" dirty="0">
                <a:solidFill>
                  <a:srgbClr val="002060"/>
                </a:solidFill>
                <a:latin typeface="Times New Roman" pitchFamily="18" charset="0"/>
                <a:cs typeface="Times New Roman" pitchFamily="18" charset="0"/>
              </a:rPr>
              <a:t> </a:t>
            </a:r>
            <a:r>
              <a:rPr lang="en-US" altLang="en-US" sz="2700" dirty="0">
                <a:solidFill>
                  <a:srgbClr val="002060"/>
                </a:solidFill>
                <a:cs typeface="Arial" charset="0"/>
              </a:rPr>
              <a:t>all</a:t>
            </a:r>
            <a:r>
              <a:rPr lang="en-US" altLang="en-US" sz="2700" dirty="0">
                <a:solidFill>
                  <a:srgbClr val="002060"/>
                </a:solidFill>
                <a:latin typeface="Times New Roman" pitchFamily="18" charset="0"/>
                <a:cs typeface="Times New Roman" pitchFamily="18" charset="0"/>
              </a:rPr>
              <a:t> </a:t>
            </a:r>
            <a:r>
              <a:rPr lang="en-US" altLang="en-US" sz="2700" dirty="0">
                <a:solidFill>
                  <a:srgbClr val="002060"/>
                </a:solidFill>
                <a:cs typeface="Arial" charset="0"/>
              </a:rPr>
              <a:t>outpatient</a:t>
            </a:r>
            <a:r>
              <a:rPr lang="en-US" altLang="en-US" sz="2700" dirty="0">
                <a:solidFill>
                  <a:srgbClr val="002060"/>
                </a:solidFill>
                <a:latin typeface="Times New Roman" pitchFamily="18" charset="0"/>
                <a:cs typeface="Times New Roman" pitchFamily="18" charset="0"/>
              </a:rPr>
              <a:t> </a:t>
            </a:r>
            <a:r>
              <a:rPr lang="en-US" altLang="en-US" sz="2700" dirty="0">
                <a:solidFill>
                  <a:srgbClr val="002060"/>
                </a:solidFill>
                <a:cs typeface="Arial" charset="0"/>
              </a:rPr>
              <a:t>and</a:t>
            </a:r>
            <a:r>
              <a:rPr lang="en-US" altLang="en-US" sz="2700" dirty="0">
                <a:solidFill>
                  <a:srgbClr val="002060"/>
                </a:solidFill>
                <a:latin typeface="Times New Roman" pitchFamily="18" charset="0"/>
                <a:cs typeface="Times New Roman" pitchFamily="18" charset="0"/>
              </a:rPr>
              <a:t> </a:t>
            </a:r>
            <a:r>
              <a:rPr lang="en-US" altLang="en-US" sz="2700" dirty="0">
                <a:solidFill>
                  <a:srgbClr val="002060"/>
                </a:solidFill>
                <a:cs typeface="Arial" charset="0"/>
              </a:rPr>
              <a:t>inpatient</a:t>
            </a:r>
            <a:r>
              <a:rPr lang="en-US" altLang="en-US" sz="2700" dirty="0">
                <a:solidFill>
                  <a:srgbClr val="002060"/>
                </a:solidFill>
                <a:latin typeface="Times New Roman" pitchFamily="18" charset="0"/>
                <a:cs typeface="Times New Roman" pitchFamily="18" charset="0"/>
              </a:rPr>
              <a:t> </a:t>
            </a:r>
            <a:r>
              <a:rPr lang="en-US" altLang="en-US" sz="2700" dirty="0">
                <a:solidFill>
                  <a:srgbClr val="002060"/>
                </a:solidFill>
                <a:cs typeface="Arial" charset="0"/>
              </a:rPr>
              <a:t>care</a:t>
            </a:r>
          </a:p>
          <a:p>
            <a:pPr lvl="1" eaLnBrk="1" hangingPunct="1">
              <a:lnSpc>
                <a:spcPts val="2850"/>
              </a:lnSpc>
              <a:spcBef>
                <a:spcPts val="663"/>
              </a:spcBef>
              <a:buFont typeface="Arial" charset="0"/>
              <a:buChar char="–"/>
            </a:pPr>
            <a:r>
              <a:rPr lang="en-US" altLang="en-US" sz="2400" dirty="0">
                <a:solidFill>
                  <a:srgbClr val="002060"/>
                </a:solidFill>
                <a:latin typeface="+mn-lt"/>
                <a:cs typeface="Arial" charset="0"/>
              </a:rPr>
              <a:t>Some</a:t>
            </a:r>
            <a:r>
              <a:rPr lang="en-US" altLang="en-US" sz="2400" dirty="0">
                <a:solidFill>
                  <a:srgbClr val="002060"/>
                </a:solidFill>
                <a:latin typeface="+mn-lt"/>
                <a:cs typeface="Times New Roman" pitchFamily="18" charset="0"/>
              </a:rPr>
              <a:t> </a:t>
            </a:r>
            <a:r>
              <a:rPr lang="en-US" altLang="en-US" sz="2400" dirty="0">
                <a:solidFill>
                  <a:srgbClr val="002060"/>
                </a:solidFill>
                <a:latin typeface="+mn-lt"/>
                <a:cs typeface="Arial" charset="0"/>
              </a:rPr>
              <a:t>HW</a:t>
            </a:r>
            <a:r>
              <a:rPr lang="en-US" altLang="en-US" sz="2400" dirty="0">
                <a:solidFill>
                  <a:srgbClr val="002060"/>
                </a:solidFill>
                <a:latin typeface="+mn-lt"/>
                <a:cs typeface="Times New Roman" pitchFamily="18" charset="0"/>
              </a:rPr>
              <a:t> </a:t>
            </a:r>
            <a:r>
              <a:rPr lang="en-US" altLang="en-US" sz="2400" dirty="0">
                <a:solidFill>
                  <a:srgbClr val="002060"/>
                </a:solidFill>
                <a:latin typeface="+mn-lt"/>
                <a:cs typeface="Arial" charset="0"/>
              </a:rPr>
              <a:t>infections</a:t>
            </a:r>
            <a:r>
              <a:rPr lang="en-US" altLang="en-US" sz="2400" dirty="0">
                <a:solidFill>
                  <a:srgbClr val="002060"/>
                </a:solidFill>
                <a:latin typeface="+mn-lt"/>
                <a:cs typeface="Times New Roman" pitchFamily="18" charset="0"/>
              </a:rPr>
              <a:t> </a:t>
            </a:r>
            <a:r>
              <a:rPr lang="en-US" altLang="en-US" sz="2400" dirty="0">
                <a:solidFill>
                  <a:srgbClr val="002060"/>
                </a:solidFill>
                <a:latin typeface="+mn-lt"/>
                <a:cs typeface="Arial" charset="0"/>
              </a:rPr>
              <a:t>from</a:t>
            </a:r>
            <a:r>
              <a:rPr lang="en-US" altLang="en-US" sz="2400" dirty="0">
                <a:solidFill>
                  <a:srgbClr val="002060"/>
                </a:solidFill>
                <a:latin typeface="+mn-lt"/>
                <a:cs typeface="Times New Roman" pitchFamily="18" charset="0"/>
              </a:rPr>
              <a:t> </a:t>
            </a:r>
            <a:r>
              <a:rPr lang="en-US" altLang="en-US" sz="2400" dirty="0">
                <a:solidFill>
                  <a:srgbClr val="002060"/>
                </a:solidFill>
                <a:latin typeface="+mn-lt"/>
                <a:cs typeface="Arial" charset="0"/>
              </a:rPr>
              <a:t>failure</a:t>
            </a:r>
            <a:r>
              <a:rPr lang="en-US" altLang="en-US" sz="2400" dirty="0">
                <a:solidFill>
                  <a:srgbClr val="002060"/>
                </a:solidFill>
                <a:latin typeface="+mn-lt"/>
                <a:cs typeface="Times New Roman" pitchFamily="18" charset="0"/>
              </a:rPr>
              <a:t> </a:t>
            </a:r>
            <a:r>
              <a:rPr lang="en-US" altLang="en-US" sz="2400" dirty="0">
                <a:solidFill>
                  <a:srgbClr val="002060"/>
                </a:solidFill>
                <a:latin typeface="+mn-lt"/>
                <a:cs typeface="Arial" charset="0"/>
              </a:rPr>
              <a:t>standard</a:t>
            </a:r>
            <a:r>
              <a:rPr lang="en-US" altLang="en-US" sz="2400" dirty="0">
                <a:solidFill>
                  <a:srgbClr val="002060"/>
                </a:solidFill>
                <a:latin typeface="+mn-lt"/>
                <a:cs typeface="Times New Roman" pitchFamily="18" charset="0"/>
              </a:rPr>
              <a:t> </a:t>
            </a:r>
            <a:r>
              <a:rPr lang="en-US" altLang="en-US" sz="2400" dirty="0">
                <a:solidFill>
                  <a:srgbClr val="002060"/>
                </a:solidFill>
                <a:latin typeface="+mn-lt"/>
                <a:cs typeface="Arial" charset="0"/>
              </a:rPr>
              <a:t>precautions,</a:t>
            </a:r>
            <a:r>
              <a:rPr lang="en-US" altLang="en-US" sz="2400" dirty="0">
                <a:solidFill>
                  <a:srgbClr val="002060"/>
                </a:solidFill>
                <a:latin typeface="+mn-lt"/>
                <a:cs typeface="Times New Roman" pitchFamily="18" charset="0"/>
              </a:rPr>
              <a:t> </a:t>
            </a:r>
            <a:r>
              <a:rPr lang="en-US" altLang="en-US" sz="2400" dirty="0">
                <a:solidFill>
                  <a:srgbClr val="002060"/>
                </a:solidFill>
                <a:latin typeface="+mn-lt"/>
                <a:cs typeface="Arial" charset="0"/>
              </a:rPr>
              <a:t>rather</a:t>
            </a:r>
            <a:r>
              <a:rPr lang="en-US" altLang="en-US" sz="2400" dirty="0">
                <a:solidFill>
                  <a:srgbClr val="002060"/>
                </a:solidFill>
                <a:latin typeface="+mn-lt"/>
                <a:cs typeface="Times New Roman" pitchFamily="18" charset="0"/>
              </a:rPr>
              <a:t> </a:t>
            </a:r>
            <a:r>
              <a:rPr lang="en-US" altLang="en-US" sz="2400" dirty="0">
                <a:solidFill>
                  <a:srgbClr val="002060"/>
                </a:solidFill>
                <a:latin typeface="+mn-lt"/>
                <a:cs typeface="Arial" charset="0"/>
              </a:rPr>
              <a:t>than</a:t>
            </a:r>
            <a:r>
              <a:rPr lang="en-US" altLang="en-US" sz="2400" dirty="0">
                <a:solidFill>
                  <a:srgbClr val="002060"/>
                </a:solidFill>
                <a:latin typeface="+mn-lt"/>
                <a:cs typeface="Times New Roman" pitchFamily="18" charset="0"/>
              </a:rPr>
              <a:t> </a:t>
            </a:r>
            <a:r>
              <a:rPr lang="en-US" altLang="en-US" sz="2400" dirty="0">
                <a:solidFill>
                  <a:srgbClr val="002060"/>
                </a:solidFill>
                <a:latin typeface="+mn-lt"/>
                <a:cs typeface="Arial" charset="0"/>
              </a:rPr>
              <a:t>PPE</a:t>
            </a:r>
            <a:r>
              <a:rPr lang="en-US" altLang="en-US" sz="2400" dirty="0">
                <a:solidFill>
                  <a:srgbClr val="002060"/>
                </a:solidFill>
                <a:latin typeface="+mn-lt"/>
                <a:cs typeface="Times New Roman" pitchFamily="18" charset="0"/>
              </a:rPr>
              <a:t> </a:t>
            </a:r>
            <a:r>
              <a:rPr lang="en-US" altLang="en-US" sz="2400" dirty="0">
                <a:solidFill>
                  <a:srgbClr val="002060"/>
                </a:solidFill>
                <a:latin typeface="+mn-lt"/>
                <a:cs typeface="Arial" charset="0"/>
              </a:rPr>
              <a:t>in</a:t>
            </a:r>
            <a:r>
              <a:rPr lang="en-US" altLang="en-US" sz="2400" dirty="0">
                <a:solidFill>
                  <a:srgbClr val="002060"/>
                </a:solidFill>
                <a:latin typeface="+mn-lt"/>
                <a:cs typeface="Times New Roman" pitchFamily="18" charset="0"/>
              </a:rPr>
              <a:t> </a:t>
            </a:r>
            <a:r>
              <a:rPr lang="en-US" altLang="en-US" sz="2400" dirty="0">
                <a:solidFill>
                  <a:srgbClr val="002060"/>
                </a:solidFill>
                <a:latin typeface="+mn-lt"/>
                <a:cs typeface="Arial" charset="0"/>
              </a:rPr>
              <a:t>treatment</a:t>
            </a:r>
            <a:r>
              <a:rPr lang="en-US" altLang="en-US" sz="2400" dirty="0">
                <a:solidFill>
                  <a:srgbClr val="002060"/>
                </a:solidFill>
                <a:latin typeface="+mn-lt"/>
                <a:cs typeface="Times New Roman" pitchFamily="18" charset="0"/>
              </a:rPr>
              <a:t> </a:t>
            </a:r>
            <a:r>
              <a:rPr lang="en-US" altLang="en-US" sz="2400" dirty="0" err="1">
                <a:solidFill>
                  <a:srgbClr val="002060"/>
                </a:solidFill>
                <a:latin typeface="+mn-lt"/>
                <a:cs typeface="Arial" charset="0"/>
              </a:rPr>
              <a:t>centre</a:t>
            </a:r>
            <a:endParaRPr lang="en-US" altLang="en-US" sz="2400" dirty="0">
              <a:solidFill>
                <a:srgbClr val="002060"/>
              </a:solidFill>
              <a:latin typeface="+mn-lt"/>
              <a:cs typeface="Arial" charset="0"/>
            </a:endParaRPr>
          </a:p>
          <a:p>
            <a:pPr marL="468312" indent="-457200" eaLnBrk="1" hangingPunct="1">
              <a:lnSpc>
                <a:spcPct val="101000"/>
              </a:lnSpc>
              <a:spcBef>
                <a:spcPts val="1200"/>
              </a:spcBef>
              <a:buClr>
                <a:srgbClr val="C00000"/>
              </a:buClr>
              <a:buFont typeface="Wingdings" panose="05000000000000000000" pitchFamily="2" charset="2"/>
              <a:buChar char="ü"/>
            </a:pPr>
            <a:r>
              <a:rPr lang="en-US" altLang="en-US" sz="2700" dirty="0">
                <a:solidFill>
                  <a:srgbClr val="002060"/>
                </a:solidFill>
                <a:cs typeface="Arial" charset="0"/>
              </a:rPr>
              <a:t>Importance</a:t>
            </a:r>
            <a:r>
              <a:rPr lang="en-US" altLang="en-US" sz="2700" dirty="0">
                <a:solidFill>
                  <a:srgbClr val="002060"/>
                </a:solidFill>
                <a:latin typeface="Times New Roman" pitchFamily="18" charset="0"/>
                <a:cs typeface="Times New Roman" pitchFamily="18" charset="0"/>
              </a:rPr>
              <a:t> </a:t>
            </a:r>
            <a:r>
              <a:rPr lang="en-US" altLang="en-US" sz="2700" dirty="0">
                <a:solidFill>
                  <a:srgbClr val="002060"/>
                </a:solidFill>
                <a:cs typeface="Arial" charset="0"/>
              </a:rPr>
              <a:t>of</a:t>
            </a:r>
            <a:r>
              <a:rPr lang="en-US" altLang="en-US" sz="2700" dirty="0">
                <a:solidFill>
                  <a:srgbClr val="002060"/>
                </a:solidFill>
                <a:latin typeface="Times New Roman" pitchFamily="18" charset="0"/>
                <a:cs typeface="Times New Roman" pitchFamily="18" charset="0"/>
              </a:rPr>
              <a:t> </a:t>
            </a:r>
            <a:r>
              <a:rPr lang="en-US" altLang="en-US" sz="2700" dirty="0">
                <a:solidFill>
                  <a:srgbClr val="002060"/>
                </a:solidFill>
                <a:cs typeface="Arial" charset="0"/>
              </a:rPr>
              <a:t>safe</a:t>
            </a:r>
            <a:r>
              <a:rPr lang="en-US" altLang="en-US" sz="2700" dirty="0">
                <a:solidFill>
                  <a:srgbClr val="002060"/>
                </a:solidFill>
                <a:latin typeface="Times New Roman" pitchFamily="18" charset="0"/>
                <a:cs typeface="Times New Roman" pitchFamily="18" charset="0"/>
              </a:rPr>
              <a:t> </a:t>
            </a:r>
            <a:r>
              <a:rPr lang="en-US" altLang="en-US" sz="2700" dirty="0">
                <a:solidFill>
                  <a:srgbClr val="002060"/>
                </a:solidFill>
                <a:cs typeface="Arial" charset="0"/>
              </a:rPr>
              <a:t>work</a:t>
            </a:r>
            <a:r>
              <a:rPr lang="en-US" altLang="en-US" sz="2700" dirty="0">
                <a:solidFill>
                  <a:srgbClr val="002060"/>
                </a:solidFill>
                <a:latin typeface="Times New Roman" pitchFamily="18" charset="0"/>
                <a:cs typeface="Times New Roman" pitchFamily="18" charset="0"/>
              </a:rPr>
              <a:t> </a:t>
            </a:r>
            <a:r>
              <a:rPr lang="en-US" altLang="en-US" sz="2700" dirty="0">
                <a:solidFill>
                  <a:srgbClr val="002060"/>
                </a:solidFill>
                <a:cs typeface="Arial" charset="0"/>
              </a:rPr>
              <a:t>set-up</a:t>
            </a:r>
            <a:r>
              <a:rPr lang="en-US" altLang="en-US" sz="2700" dirty="0">
                <a:solidFill>
                  <a:srgbClr val="002060"/>
                </a:solidFill>
                <a:latin typeface="Times New Roman" pitchFamily="18" charset="0"/>
                <a:cs typeface="Times New Roman" pitchFamily="18" charset="0"/>
              </a:rPr>
              <a:t> </a:t>
            </a:r>
            <a:r>
              <a:rPr lang="en-US" altLang="en-US" sz="2700" dirty="0">
                <a:solidFill>
                  <a:srgbClr val="002060"/>
                </a:solidFill>
                <a:cs typeface="Arial" charset="0"/>
              </a:rPr>
              <a:t>and</a:t>
            </a:r>
            <a:r>
              <a:rPr lang="en-US" altLang="en-US" sz="2700" dirty="0">
                <a:solidFill>
                  <a:srgbClr val="002060"/>
                </a:solidFill>
                <a:latin typeface="Times New Roman" pitchFamily="18" charset="0"/>
                <a:cs typeface="Times New Roman" pitchFamily="18" charset="0"/>
              </a:rPr>
              <a:t> </a:t>
            </a:r>
            <a:r>
              <a:rPr lang="en-US" altLang="en-US" sz="2700" dirty="0">
                <a:solidFill>
                  <a:srgbClr val="002060"/>
                </a:solidFill>
                <a:cs typeface="Arial" charset="0"/>
              </a:rPr>
              <a:t>consistent</a:t>
            </a:r>
            <a:r>
              <a:rPr lang="en-US" altLang="en-US" sz="2700" dirty="0">
                <a:solidFill>
                  <a:srgbClr val="002060"/>
                </a:solidFill>
                <a:latin typeface="Times New Roman" pitchFamily="18" charset="0"/>
                <a:cs typeface="Times New Roman" pitchFamily="18" charset="0"/>
              </a:rPr>
              <a:t> </a:t>
            </a:r>
            <a:r>
              <a:rPr lang="en-US" altLang="en-US" sz="2700" dirty="0">
                <a:solidFill>
                  <a:srgbClr val="002060"/>
                </a:solidFill>
                <a:cs typeface="Arial" charset="0"/>
              </a:rPr>
              <a:t>practices</a:t>
            </a:r>
          </a:p>
        </p:txBody>
      </p:sp>
    </p:spTree>
    <p:extLst>
      <p:ext uri="{BB962C8B-B14F-4D97-AF65-F5344CB8AC3E}">
        <p14:creationId xmlns:p14="http://schemas.microsoft.com/office/powerpoint/2010/main" val="74249490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187624" y="-27384"/>
            <a:ext cx="5887616" cy="916183"/>
          </a:xfrm>
        </p:spPr>
        <p:txBody>
          <a:bodyPr wrap="square" lIns="0" tIns="307945" rIns="0" bIns="0" rtlCol="0">
            <a:spAutoFit/>
          </a:bodyPr>
          <a:lstStyle/>
          <a:p>
            <a:pPr marL="1822377" algn="l">
              <a:lnSpc>
                <a:spcPts val="5178"/>
              </a:lnSpc>
              <a:defRPr/>
            </a:pPr>
            <a:r>
              <a:rPr lang="en-US" sz="3600" b="1" dirty="0">
                <a:solidFill>
                  <a:srgbClr val="002060"/>
                </a:solidFill>
                <a:effectLst>
                  <a:outerShdw blurRad="38100" dist="38100" dir="2700000" algn="tl">
                    <a:srgbClr val="000000">
                      <a:alpha val="43137"/>
                    </a:srgbClr>
                  </a:outerShdw>
                </a:effectLst>
                <a:latin typeface="Arial" panose="020B0604020202020204" pitchFamily="34" charset="0"/>
                <a:ea typeface="Verdana" pitchFamily="34" charset="0"/>
                <a:cs typeface="Arial" panose="020B0604020202020204" pitchFamily="34" charset="0"/>
              </a:rPr>
              <a:t>PPE supervisor</a:t>
            </a:r>
          </a:p>
        </p:txBody>
      </p:sp>
      <p:sp>
        <p:nvSpPr>
          <p:cNvPr id="3" name="object 3"/>
          <p:cNvSpPr txBox="1"/>
          <p:nvPr/>
        </p:nvSpPr>
        <p:spPr>
          <a:xfrm>
            <a:off x="536575" y="1411288"/>
            <a:ext cx="8123238" cy="4637488"/>
          </a:xfrm>
          <a:prstGeom prst="rect">
            <a:avLst/>
          </a:prstGeom>
        </p:spPr>
        <p:txBody>
          <a:bodyPr lIns="0" tIns="0" rIns="0" bIns="0">
            <a:spAutoFit/>
          </a:bodyPr>
          <a:lstStyle>
            <a:lvl1pPr marL="349250" indent="-338138" eaLnBrk="0" hangingPunct="0">
              <a:tabLst>
                <a:tab pos="350838" algn="l"/>
              </a:tabLst>
              <a:defRPr>
                <a:solidFill>
                  <a:schemeClr val="tx1"/>
                </a:solidFill>
                <a:latin typeface="Arial" charset="0"/>
              </a:defRPr>
            </a:lvl1pPr>
            <a:lvl2pPr marL="742950" indent="-285750" eaLnBrk="0" hangingPunct="0">
              <a:tabLst>
                <a:tab pos="350838" algn="l"/>
              </a:tabLst>
              <a:defRPr>
                <a:solidFill>
                  <a:schemeClr val="tx1"/>
                </a:solidFill>
                <a:latin typeface="Arial" charset="0"/>
              </a:defRPr>
            </a:lvl2pPr>
            <a:lvl3pPr marL="1143000" indent="-228600" eaLnBrk="0" hangingPunct="0">
              <a:tabLst>
                <a:tab pos="350838" algn="l"/>
              </a:tabLst>
              <a:defRPr>
                <a:solidFill>
                  <a:schemeClr val="tx1"/>
                </a:solidFill>
                <a:latin typeface="Arial" charset="0"/>
              </a:defRPr>
            </a:lvl3pPr>
            <a:lvl4pPr marL="1600200" indent="-228600" eaLnBrk="0" hangingPunct="0">
              <a:tabLst>
                <a:tab pos="350838" algn="l"/>
              </a:tabLst>
              <a:defRPr>
                <a:solidFill>
                  <a:schemeClr val="tx1"/>
                </a:solidFill>
                <a:latin typeface="Arial" charset="0"/>
              </a:defRPr>
            </a:lvl4pPr>
            <a:lvl5pPr marL="2057400" indent="-228600" eaLnBrk="0" hangingPunct="0">
              <a:tabLst>
                <a:tab pos="350838" algn="l"/>
              </a:tabLst>
              <a:defRPr>
                <a:solidFill>
                  <a:schemeClr val="tx1"/>
                </a:solidFill>
                <a:latin typeface="Arial" charset="0"/>
              </a:defRPr>
            </a:lvl5pPr>
            <a:lvl6pPr marL="2514600" indent="-228600" eaLnBrk="0" fontAlgn="base" hangingPunct="0">
              <a:spcBef>
                <a:spcPct val="0"/>
              </a:spcBef>
              <a:spcAft>
                <a:spcPct val="0"/>
              </a:spcAft>
              <a:tabLst>
                <a:tab pos="350838" algn="l"/>
              </a:tabLst>
              <a:defRPr>
                <a:solidFill>
                  <a:schemeClr val="tx1"/>
                </a:solidFill>
                <a:latin typeface="Arial" charset="0"/>
              </a:defRPr>
            </a:lvl6pPr>
            <a:lvl7pPr marL="2971800" indent="-228600" eaLnBrk="0" fontAlgn="base" hangingPunct="0">
              <a:spcBef>
                <a:spcPct val="0"/>
              </a:spcBef>
              <a:spcAft>
                <a:spcPct val="0"/>
              </a:spcAft>
              <a:tabLst>
                <a:tab pos="350838" algn="l"/>
              </a:tabLst>
              <a:defRPr>
                <a:solidFill>
                  <a:schemeClr val="tx1"/>
                </a:solidFill>
                <a:latin typeface="Arial" charset="0"/>
              </a:defRPr>
            </a:lvl7pPr>
            <a:lvl8pPr marL="3429000" indent="-228600" eaLnBrk="0" fontAlgn="base" hangingPunct="0">
              <a:spcBef>
                <a:spcPct val="0"/>
              </a:spcBef>
              <a:spcAft>
                <a:spcPct val="0"/>
              </a:spcAft>
              <a:tabLst>
                <a:tab pos="350838" algn="l"/>
              </a:tabLst>
              <a:defRPr>
                <a:solidFill>
                  <a:schemeClr val="tx1"/>
                </a:solidFill>
                <a:latin typeface="Arial" charset="0"/>
              </a:defRPr>
            </a:lvl8pPr>
            <a:lvl9pPr marL="3886200" indent="-228600" eaLnBrk="0" fontAlgn="base" hangingPunct="0">
              <a:spcBef>
                <a:spcPct val="0"/>
              </a:spcBef>
              <a:spcAft>
                <a:spcPct val="0"/>
              </a:spcAft>
              <a:tabLst>
                <a:tab pos="350838" algn="l"/>
              </a:tabLst>
              <a:defRPr>
                <a:solidFill>
                  <a:schemeClr val="tx1"/>
                </a:solidFill>
                <a:latin typeface="Arial" charset="0"/>
              </a:defRPr>
            </a:lvl9pPr>
          </a:lstStyle>
          <a:p>
            <a:pPr eaLnBrk="1" hangingPunct="1">
              <a:lnSpc>
                <a:spcPct val="101000"/>
              </a:lnSpc>
              <a:buFont typeface="Arial" charset="0"/>
              <a:buChar char="•"/>
            </a:pPr>
            <a:r>
              <a:rPr lang="en-US" altLang="en-US" sz="2900" dirty="0">
                <a:solidFill>
                  <a:srgbClr val="002060"/>
                </a:solidFill>
                <a:cs typeface="Arial" charset="0"/>
              </a:rPr>
              <a:t>New staff trained by experienced </a:t>
            </a:r>
            <a:r>
              <a:rPr lang="en-US" altLang="en-US" sz="2900" dirty="0" smtClean="0">
                <a:solidFill>
                  <a:srgbClr val="002060"/>
                </a:solidFill>
                <a:cs typeface="Arial" charset="0"/>
              </a:rPr>
              <a:t>staff</a:t>
            </a:r>
            <a:endParaRPr lang="en-US" altLang="en-US" sz="2900" dirty="0">
              <a:solidFill>
                <a:srgbClr val="002060"/>
              </a:solidFill>
              <a:cs typeface="Arial" charset="0"/>
            </a:endParaRPr>
          </a:p>
          <a:p>
            <a:pPr eaLnBrk="1" hangingPunct="1">
              <a:lnSpc>
                <a:spcPct val="101000"/>
              </a:lnSpc>
              <a:spcBef>
                <a:spcPts val="1200"/>
              </a:spcBef>
              <a:buFont typeface="Arial" charset="0"/>
              <a:buChar char="•"/>
            </a:pPr>
            <a:r>
              <a:rPr lang="en-US" altLang="en-US" sz="2900" dirty="0">
                <a:solidFill>
                  <a:srgbClr val="00B0F0"/>
                </a:solidFill>
                <a:cs typeface="Arial" charset="0"/>
              </a:rPr>
              <a:t>Then staff supervises each other every time they </a:t>
            </a:r>
            <a:r>
              <a:rPr lang="en-US" altLang="en-US" sz="2900" dirty="0" smtClean="0">
                <a:solidFill>
                  <a:srgbClr val="00B0F0"/>
                </a:solidFill>
                <a:cs typeface="Arial" charset="0"/>
              </a:rPr>
              <a:t>enter</a:t>
            </a:r>
            <a:endParaRPr lang="en-US" altLang="en-US" sz="2900" dirty="0">
              <a:solidFill>
                <a:srgbClr val="00B0F0"/>
              </a:solidFill>
              <a:cs typeface="Arial" charset="0"/>
            </a:endParaRPr>
          </a:p>
          <a:p>
            <a:pPr eaLnBrk="1" hangingPunct="1">
              <a:lnSpc>
                <a:spcPct val="101000"/>
              </a:lnSpc>
              <a:spcBef>
                <a:spcPts val="1200"/>
              </a:spcBef>
              <a:buFont typeface="Arial" charset="0"/>
              <a:buChar char="•"/>
            </a:pPr>
            <a:r>
              <a:rPr lang="en-US" altLang="en-US" sz="2900" dirty="0">
                <a:solidFill>
                  <a:srgbClr val="002060"/>
                </a:solidFill>
                <a:cs typeface="Arial" charset="0"/>
              </a:rPr>
              <a:t>If doubt, person</a:t>
            </a:r>
            <a:r>
              <a:rPr lang="en-US" altLang="en-US" sz="2900" dirty="0">
                <a:solidFill>
                  <a:srgbClr val="002060"/>
                </a:solidFill>
                <a:latin typeface="Times New Roman" pitchFamily="18" charset="0"/>
                <a:cs typeface="Times New Roman" pitchFamily="18" charset="0"/>
              </a:rPr>
              <a:t> </a:t>
            </a:r>
            <a:r>
              <a:rPr lang="en-US" altLang="en-US" sz="2900" dirty="0">
                <a:solidFill>
                  <a:srgbClr val="002060"/>
                </a:solidFill>
                <a:cs typeface="Arial" charset="0"/>
              </a:rPr>
              <a:t>with</a:t>
            </a:r>
            <a:r>
              <a:rPr lang="en-US" altLang="en-US" sz="2900" dirty="0">
                <a:solidFill>
                  <a:srgbClr val="002060"/>
                </a:solidFill>
                <a:latin typeface="Times New Roman" pitchFamily="18" charset="0"/>
                <a:cs typeface="Times New Roman" pitchFamily="18" charset="0"/>
              </a:rPr>
              <a:t> </a:t>
            </a:r>
            <a:r>
              <a:rPr lang="en-US" altLang="en-US" sz="2900" dirty="0">
                <a:solidFill>
                  <a:srgbClr val="002060"/>
                </a:solidFill>
                <a:cs typeface="Arial" charset="0"/>
              </a:rPr>
              <a:t>authority</a:t>
            </a:r>
            <a:r>
              <a:rPr lang="en-US" altLang="en-US" sz="2900" dirty="0">
                <a:solidFill>
                  <a:srgbClr val="002060"/>
                </a:solidFill>
                <a:latin typeface="Times New Roman" pitchFamily="18" charset="0"/>
                <a:cs typeface="Times New Roman" pitchFamily="18" charset="0"/>
              </a:rPr>
              <a:t> </a:t>
            </a:r>
            <a:r>
              <a:rPr lang="en-US" altLang="en-US" sz="2900" dirty="0">
                <a:solidFill>
                  <a:srgbClr val="002060"/>
                </a:solidFill>
                <a:cs typeface="Arial" charset="0"/>
              </a:rPr>
              <a:t>to</a:t>
            </a:r>
            <a:r>
              <a:rPr lang="en-US" altLang="en-US" sz="2900" dirty="0">
                <a:solidFill>
                  <a:srgbClr val="002060"/>
                </a:solidFill>
                <a:latin typeface="Times New Roman" pitchFamily="18" charset="0"/>
                <a:cs typeface="Times New Roman" pitchFamily="18" charset="0"/>
              </a:rPr>
              <a:t> </a:t>
            </a:r>
            <a:r>
              <a:rPr lang="en-US" altLang="en-US" sz="2900" dirty="0">
                <a:solidFill>
                  <a:srgbClr val="002060"/>
                </a:solidFill>
                <a:cs typeface="Arial" charset="0"/>
              </a:rPr>
              <a:t>stop/correct</a:t>
            </a:r>
            <a:r>
              <a:rPr lang="en-US" altLang="en-US" sz="2900" dirty="0">
                <a:solidFill>
                  <a:srgbClr val="002060"/>
                </a:solidFill>
                <a:latin typeface="Times New Roman" pitchFamily="18" charset="0"/>
                <a:cs typeface="Times New Roman" pitchFamily="18" charset="0"/>
              </a:rPr>
              <a:t> </a:t>
            </a:r>
            <a:r>
              <a:rPr lang="en-US" altLang="en-US" sz="2900" dirty="0">
                <a:solidFill>
                  <a:srgbClr val="002060"/>
                </a:solidFill>
                <a:cs typeface="Arial" charset="0"/>
              </a:rPr>
              <a:t>clinician</a:t>
            </a:r>
            <a:r>
              <a:rPr lang="en-US" altLang="en-US" sz="2900" dirty="0">
                <a:solidFill>
                  <a:srgbClr val="002060"/>
                </a:solidFill>
                <a:latin typeface="Times New Roman" pitchFamily="18" charset="0"/>
                <a:cs typeface="Times New Roman" pitchFamily="18" charset="0"/>
              </a:rPr>
              <a:t> </a:t>
            </a:r>
            <a:r>
              <a:rPr lang="en-US" altLang="en-US" sz="2900" dirty="0">
                <a:solidFill>
                  <a:srgbClr val="002060"/>
                </a:solidFill>
                <a:cs typeface="Arial" charset="0"/>
              </a:rPr>
              <a:t>and</a:t>
            </a:r>
            <a:r>
              <a:rPr lang="en-US" altLang="en-US" sz="2900" dirty="0">
                <a:solidFill>
                  <a:srgbClr val="002060"/>
                </a:solidFill>
                <a:latin typeface="Times New Roman" pitchFamily="18" charset="0"/>
                <a:cs typeface="Times New Roman" pitchFamily="18" charset="0"/>
              </a:rPr>
              <a:t> </a:t>
            </a:r>
            <a:r>
              <a:rPr lang="en-US" altLang="en-US" sz="2900" dirty="0">
                <a:solidFill>
                  <a:srgbClr val="002060"/>
                </a:solidFill>
                <a:cs typeface="Arial" charset="0"/>
              </a:rPr>
              <a:t>other</a:t>
            </a:r>
            <a:r>
              <a:rPr lang="en-US" altLang="en-US" sz="2900" dirty="0">
                <a:solidFill>
                  <a:srgbClr val="002060"/>
                </a:solidFill>
                <a:latin typeface="Times New Roman" pitchFamily="18" charset="0"/>
                <a:cs typeface="Times New Roman" pitchFamily="18" charset="0"/>
              </a:rPr>
              <a:t> </a:t>
            </a:r>
            <a:r>
              <a:rPr lang="en-US" altLang="en-US" sz="2900" dirty="0">
                <a:solidFill>
                  <a:srgbClr val="002060"/>
                </a:solidFill>
                <a:cs typeface="Arial" charset="0"/>
              </a:rPr>
              <a:t>staff</a:t>
            </a:r>
          </a:p>
          <a:p>
            <a:pPr eaLnBrk="1" hangingPunct="1">
              <a:spcBef>
                <a:spcPts val="1200"/>
              </a:spcBef>
              <a:buFont typeface="Arial" charset="0"/>
              <a:buChar char="•"/>
            </a:pPr>
            <a:r>
              <a:rPr lang="en-US" altLang="en-US" sz="2900" dirty="0">
                <a:solidFill>
                  <a:srgbClr val="00B0F0"/>
                </a:solidFill>
                <a:cs typeface="Arial" charset="0"/>
              </a:rPr>
              <a:t>Dedicated</a:t>
            </a:r>
            <a:r>
              <a:rPr lang="en-US" altLang="en-US" sz="2900" b="1" dirty="0">
                <a:solidFill>
                  <a:srgbClr val="00B0F0"/>
                </a:solidFill>
                <a:cs typeface="Arial" charset="0"/>
              </a:rPr>
              <a:t>,</a:t>
            </a:r>
            <a:r>
              <a:rPr lang="en-US" altLang="en-US" sz="2900" dirty="0">
                <a:solidFill>
                  <a:srgbClr val="00B0F0"/>
                </a:solidFill>
                <a:cs typeface="Arial" charset="0"/>
              </a:rPr>
              <a:t> trained person to supervise</a:t>
            </a:r>
            <a:r>
              <a:rPr lang="en-US" altLang="en-US" sz="2900" dirty="0">
                <a:solidFill>
                  <a:srgbClr val="00B0F0"/>
                </a:solidFill>
                <a:latin typeface="Times New Roman" pitchFamily="18" charset="0"/>
                <a:cs typeface="Times New Roman" pitchFamily="18" charset="0"/>
              </a:rPr>
              <a:t> </a:t>
            </a:r>
            <a:r>
              <a:rPr lang="en-US" altLang="en-US" sz="2900" dirty="0">
                <a:solidFill>
                  <a:srgbClr val="00B0F0"/>
                </a:solidFill>
                <a:cs typeface="Arial" charset="0"/>
              </a:rPr>
              <a:t>taking</a:t>
            </a:r>
            <a:r>
              <a:rPr lang="en-US" altLang="en-US" sz="2900" dirty="0">
                <a:solidFill>
                  <a:srgbClr val="00B0F0"/>
                </a:solidFill>
                <a:latin typeface="Times New Roman" pitchFamily="18" charset="0"/>
                <a:cs typeface="Times New Roman" pitchFamily="18" charset="0"/>
              </a:rPr>
              <a:t> </a:t>
            </a:r>
            <a:r>
              <a:rPr lang="en-US" altLang="en-US" sz="2900" dirty="0">
                <a:solidFill>
                  <a:srgbClr val="00B0F0"/>
                </a:solidFill>
                <a:cs typeface="Arial" charset="0"/>
              </a:rPr>
              <a:t>off that repeat each step of removal (24h/24h) </a:t>
            </a:r>
          </a:p>
          <a:p>
            <a:pPr eaLnBrk="1" hangingPunct="1">
              <a:lnSpc>
                <a:spcPct val="101000"/>
              </a:lnSpc>
              <a:spcBef>
                <a:spcPts val="1200"/>
              </a:spcBef>
              <a:buFont typeface="Arial" charset="0"/>
              <a:buChar char="•"/>
            </a:pPr>
            <a:r>
              <a:rPr lang="en-US" altLang="en-US" sz="2900" dirty="0">
                <a:solidFill>
                  <a:srgbClr val="002060"/>
                </a:solidFill>
                <a:cs typeface="Arial" charset="0"/>
              </a:rPr>
              <a:t>Supervisor</a:t>
            </a:r>
            <a:r>
              <a:rPr lang="en-US" altLang="en-US" sz="2900" dirty="0">
                <a:solidFill>
                  <a:srgbClr val="002060"/>
                </a:solidFill>
                <a:latin typeface="Times New Roman" pitchFamily="18" charset="0"/>
                <a:cs typeface="Times New Roman" pitchFamily="18" charset="0"/>
              </a:rPr>
              <a:t> </a:t>
            </a:r>
            <a:r>
              <a:rPr lang="en-US" altLang="en-US" sz="2900" dirty="0">
                <a:solidFill>
                  <a:srgbClr val="002060"/>
                </a:solidFill>
                <a:cs typeface="Arial" charset="0"/>
              </a:rPr>
              <a:t>should</a:t>
            </a:r>
            <a:r>
              <a:rPr lang="en-US" altLang="en-US" sz="2900" dirty="0">
                <a:solidFill>
                  <a:srgbClr val="002060"/>
                </a:solidFill>
                <a:latin typeface="Times New Roman" pitchFamily="18" charset="0"/>
                <a:cs typeface="Times New Roman" pitchFamily="18" charset="0"/>
              </a:rPr>
              <a:t> </a:t>
            </a:r>
            <a:r>
              <a:rPr lang="en-US" altLang="en-US" sz="2900" dirty="0">
                <a:solidFill>
                  <a:srgbClr val="002060"/>
                </a:solidFill>
                <a:cs typeface="Arial" charset="0"/>
              </a:rPr>
              <a:t>also</a:t>
            </a:r>
            <a:r>
              <a:rPr lang="en-US" altLang="en-US" sz="2900" dirty="0">
                <a:solidFill>
                  <a:srgbClr val="002060"/>
                </a:solidFill>
                <a:latin typeface="Times New Roman" pitchFamily="18" charset="0"/>
                <a:cs typeface="Times New Roman" pitchFamily="18" charset="0"/>
              </a:rPr>
              <a:t> </a:t>
            </a:r>
            <a:r>
              <a:rPr lang="en-US" altLang="en-US" sz="2900" dirty="0">
                <a:solidFill>
                  <a:srgbClr val="002060"/>
                </a:solidFill>
                <a:cs typeface="Arial" charset="0"/>
              </a:rPr>
              <a:t>periodically</a:t>
            </a:r>
            <a:r>
              <a:rPr lang="en-US" altLang="en-US" sz="2900" dirty="0">
                <a:solidFill>
                  <a:srgbClr val="002060"/>
                </a:solidFill>
                <a:latin typeface="Times New Roman" pitchFamily="18" charset="0"/>
                <a:cs typeface="Times New Roman" pitchFamily="18" charset="0"/>
              </a:rPr>
              <a:t> </a:t>
            </a:r>
            <a:r>
              <a:rPr lang="en-US" altLang="en-US" sz="2900" dirty="0">
                <a:solidFill>
                  <a:srgbClr val="002060"/>
                </a:solidFill>
                <a:cs typeface="Arial" charset="0"/>
              </a:rPr>
              <a:t>check</a:t>
            </a:r>
            <a:r>
              <a:rPr lang="en-US" altLang="en-US" sz="2900" dirty="0">
                <a:solidFill>
                  <a:srgbClr val="002060"/>
                </a:solidFill>
                <a:latin typeface="Times New Roman" pitchFamily="18" charset="0"/>
                <a:cs typeface="Times New Roman" pitchFamily="18" charset="0"/>
              </a:rPr>
              <a:t> </a:t>
            </a:r>
            <a:r>
              <a:rPr lang="en-US" altLang="en-US" sz="2900" dirty="0">
                <a:solidFill>
                  <a:srgbClr val="002060"/>
                </a:solidFill>
                <a:cs typeface="Arial" charset="0"/>
              </a:rPr>
              <a:t>how</a:t>
            </a:r>
            <a:r>
              <a:rPr lang="en-US" altLang="en-US" sz="2900" dirty="0">
                <a:solidFill>
                  <a:srgbClr val="002060"/>
                </a:solidFill>
                <a:latin typeface="Times New Roman" pitchFamily="18" charset="0"/>
                <a:cs typeface="Times New Roman" pitchFamily="18" charset="0"/>
              </a:rPr>
              <a:t> </a:t>
            </a:r>
            <a:r>
              <a:rPr lang="en-US" altLang="en-US" sz="2900" dirty="0">
                <a:solidFill>
                  <a:srgbClr val="002060"/>
                </a:solidFill>
                <a:cs typeface="Arial" charset="0"/>
              </a:rPr>
              <a:t>PPE</a:t>
            </a:r>
            <a:r>
              <a:rPr lang="en-US" altLang="en-US" sz="2900" dirty="0">
                <a:solidFill>
                  <a:srgbClr val="002060"/>
                </a:solidFill>
                <a:latin typeface="Times New Roman" pitchFamily="18" charset="0"/>
                <a:cs typeface="Times New Roman" pitchFamily="18" charset="0"/>
              </a:rPr>
              <a:t> </a:t>
            </a:r>
            <a:r>
              <a:rPr lang="en-US" altLang="en-US" sz="2900" dirty="0">
                <a:solidFill>
                  <a:srgbClr val="002060"/>
                </a:solidFill>
                <a:cs typeface="Arial" charset="0"/>
              </a:rPr>
              <a:t>adhered</a:t>
            </a:r>
            <a:r>
              <a:rPr lang="en-US" altLang="en-US" sz="2900" dirty="0">
                <a:solidFill>
                  <a:srgbClr val="002060"/>
                </a:solidFill>
                <a:latin typeface="Times New Roman" pitchFamily="18" charset="0"/>
                <a:cs typeface="Times New Roman" pitchFamily="18" charset="0"/>
              </a:rPr>
              <a:t> </a:t>
            </a:r>
            <a:r>
              <a:rPr lang="en-US" altLang="en-US" sz="2900" dirty="0">
                <a:solidFill>
                  <a:srgbClr val="002060"/>
                </a:solidFill>
                <a:cs typeface="Arial" charset="0"/>
              </a:rPr>
              <a:t>to</a:t>
            </a:r>
            <a:r>
              <a:rPr lang="en-US" altLang="en-US" sz="2900" dirty="0">
                <a:solidFill>
                  <a:srgbClr val="002060"/>
                </a:solidFill>
                <a:latin typeface="Times New Roman" pitchFamily="18" charset="0"/>
                <a:cs typeface="Times New Roman" pitchFamily="18" charset="0"/>
              </a:rPr>
              <a:t> </a:t>
            </a:r>
            <a:r>
              <a:rPr lang="en-US" altLang="en-US" sz="2900" dirty="0">
                <a:solidFill>
                  <a:srgbClr val="002060"/>
                </a:solidFill>
                <a:cs typeface="Arial" charset="0"/>
              </a:rPr>
              <a:t>within</a:t>
            </a:r>
            <a:r>
              <a:rPr lang="en-US" altLang="en-US" sz="2900" dirty="0">
                <a:solidFill>
                  <a:srgbClr val="002060"/>
                </a:solidFill>
                <a:latin typeface="Times New Roman" pitchFamily="18" charset="0"/>
                <a:cs typeface="Times New Roman" pitchFamily="18" charset="0"/>
              </a:rPr>
              <a:t> </a:t>
            </a:r>
            <a:r>
              <a:rPr lang="en-US" altLang="en-US" sz="2900" dirty="0">
                <a:solidFill>
                  <a:srgbClr val="002060"/>
                </a:solidFill>
                <a:cs typeface="Arial" charset="0"/>
              </a:rPr>
              <a:t>the</a:t>
            </a:r>
            <a:r>
              <a:rPr lang="en-US" altLang="en-US" sz="2900" dirty="0">
                <a:solidFill>
                  <a:srgbClr val="002060"/>
                </a:solidFill>
                <a:latin typeface="Times New Roman" pitchFamily="18" charset="0"/>
                <a:cs typeface="Times New Roman" pitchFamily="18" charset="0"/>
              </a:rPr>
              <a:t> </a:t>
            </a:r>
            <a:r>
              <a:rPr lang="en-US" altLang="en-US" sz="2900" dirty="0">
                <a:solidFill>
                  <a:srgbClr val="002060"/>
                </a:solidFill>
                <a:cs typeface="Arial" charset="0"/>
              </a:rPr>
              <a:t>isolation</a:t>
            </a:r>
            <a:r>
              <a:rPr lang="en-US" altLang="en-US" sz="2900" dirty="0">
                <a:solidFill>
                  <a:srgbClr val="002060"/>
                </a:solidFill>
                <a:latin typeface="Times New Roman" pitchFamily="18" charset="0"/>
                <a:cs typeface="Times New Roman" pitchFamily="18" charset="0"/>
              </a:rPr>
              <a:t> </a:t>
            </a:r>
            <a:r>
              <a:rPr lang="en-US" altLang="en-US" sz="2900" dirty="0">
                <a:solidFill>
                  <a:srgbClr val="002060"/>
                </a:solidFill>
                <a:cs typeface="Arial" charset="0"/>
              </a:rPr>
              <a:t>ward</a:t>
            </a:r>
          </a:p>
        </p:txBody>
      </p:sp>
    </p:spTree>
    <p:extLst>
      <p:ext uri="{BB962C8B-B14F-4D97-AF65-F5344CB8AC3E}">
        <p14:creationId xmlns:p14="http://schemas.microsoft.com/office/powerpoint/2010/main" val="39567596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2303"/>
            <a:ext cx="8229600" cy="706437"/>
          </a:xfrm>
        </p:spPr>
        <p:txBody>
          <a:bodyPr/>
          <a:lstStyle/>
          <a:p>
            <a:r>
              <a:rPr lang="en-US" altLang="en-US" sz="3200" b="1" dirty="0" smtClean="0">
                <a:solidFill>
                  <a:srgbClr val="002060"/>
                </a:solidFill>
                <a:effectLst>
                  <a:outerShdw blurRad="38100" dist="38100" dir="2700000" algn="tl">
                    <a:srgbClr val="000000">
                      <a:alpha val="43137"/>
                    </a:srgbClr>
                  </a:outerShdw>
                </a:effectLst>
                <a:ea typeface="Verdana" pitchFamily="34" charset="0"/>
                <a:cs typeface="Verdana" pitchFamily="34" charset="0"/>
              </a:rPr>
              <a:t>Infection prevention and control for the </a:t>
            </a:r>
            <a:br>
              <a:rPr lang="en-US" altLang="en-US" sz="3200" b="1" dirty="0" smtClean="0">
                <a:solidFill>
                  <a:srgbClr val="002060"/>
                </a:solidFill>
                <a:effectLst>
                  <a:outerShdw blurRad="38100" dist="38100" dir="2700000" algn="tl">
                    <a:srgbClr val="000000">
                      <a:alpha val="43137"/>
                    </a:srgbClr>
                  </a:outerShdw>
                </a:effectLst>
                <a:ea typeface="Verdana" pitchFamily="34" charset="0"/>
                <a:cs typeface="Verdana" pitchFamily="34" charset="0"/>
              </a:rPr>
            </a:br>
            <a:r>
              <a:rPr lang="en-US" altLang="en-US" sz="3200" b="1" dirty="0" smtClean="0">
                <a:solidFill>
                  <a:srgbClr val="002060"/>
                </a:solidFill>
                <a:effectLst>
                  <a:outerShdw blurRad="38100" dist="38100" dir="2700000" algn="tl">
                    <a:srgbClr val="000000">
                      <a:alpha val="43137"/>
                    </a:srgbClr>
                  </a:outerShdw>
                </a:effectLst>
                <a:ea typeface="Verdana" pitchFamily="34" charset="0"/>
                <a:cs typeface="Verdana" pitchFamily="34" charset="0"/>
              </a:rPr>
              <a:t>clinical team</a:t>
            </a:r>
            <a:endParaRPr lang="en-US" altLang="en-US" sz="3200" b="1" dirty="0">
              <a:solidFill>
                <a:srgbClr val="002060"/>
              </a:solidFill>
              <a:effectLst>
                <a:outerShdw blurRad="38100" dist="38100" dir="2700000" algn="tl">
                  <a:srgbClr val="000000">
                    <a:alpha val="43137"/>
                  </a:srgbClr>
                </a:outerShdw>
              </a:effectLst>
              <a:ea typeface="Verdana" pitchFamily="34" charset="0"/>
              <a:cs typeface="Verdana" pitchFamily="34" charset="0"/>
            </a:endParaRPr>
          </a:p>
        </p:txBody>
      </p:sp>
      <p:sp>
        <p:nvSpPr>
          <p:cNvPr id="3" name="Content Placeholder 2"/>
          <p:cNvSpPr>
            <a:spLocks noGrp="1"/>
          </p:cNvSpPr>
          <p:nvPr>
            <p:ph sz="half" idx="1"/>
          </p:nvPr>
        </p:nvSpPr>
        <p:spPr>
          <a:xfrm>
            <a:off x="457200" y="2071390"/>
            <a:ext cx="4038600" cy="2332856"/>
          </a:xfrm>
        </p:spPr>
        <p:txBody>
          <a:bodyPr/>
          <a:lstStyle/>
          <a:p>
            <a:r>
              <a:rPr lang="en-US" dirty="0" smtClean="0">
                <a:solidFill>
                  <a:srgbClr val="00B0F0"/>
                </a:solidFill>
                <a:latin typeface="Verdana" pitchFamily="34" charset="0"/>
              </a:rPr>
              <a:t>Standard precautions </a:t>
            </a:r>
            <a:r>
              <a:rPr lang="en-US" dirty="0" smtClean="0">
                <a:solidFill>
                  <a:srgbClr val="002060"/>
                </a:solidFill>
                <a:latin typeface="Verdana" pitchFamily="34" charset="0"/>
              </a:rPr>
              <a:t>at all times, for all patients</a:t>
            </a:r>
            <a:endParaRPr lang="en-US" dirty="0">
              <a:solidFill>
                <a:srgbClr val="002060"/>
              </a:solidFill>
              <a:latin typeface="Verdana" pitchFamily="34" charset="0"/>
            </a:endParaRPr>
          </a:p>
        </p:txBody>
      </p:sp>
      <p:sp>
        <p:nvSpPr>
          <p:cNvPr id="4" name="Content Placeholder 3"/>
          <p:cNvSpPr>
            <a:spLocks noGrp="1"/>
          </p:cNvSpPr>
          <p:nvPr>
            <p:ph sz="half" idx="2"/>
          </p:nvPr>
        </p:nvSpPr>
        <p:spPr>
          <a:xfrm>
            <a:off x="4781872" y="2071389"/>
            <a:ext cx="4038600" cy="4525963"/>
          </a:xfrm>
        </p:spPr>
        <p:txBody>
          <a:bodyPr/>
          <a:lstStyle/>
          <a:p>
            <a:r>
              <a:rPr lang="en-US" dirty="0" smtClean="0">
                <a:solidFill>
                  <a:srgbClr val="00B0F0"/>
                </a:solidFill>
                <a:latin typeface="Verdana" pitchFamily="34" charset="0"/>
              </a:rPr>
              <a:t>Additional precautions </a:t>
            </a:r>
            <a:r>
              <a:rPr lang="en-US" dirty="0" smtClean="0">
                <a:solidFill>
                  <a:srgbClr val="002060"/>
                </a:solidFill>
                <a:latin typeface="Verdana" pitchFamily="34" charset="0"/>
              </a:rPr>
              <a:t>added </a:t>
            </a:r>
          </a:p>
          <a:p>
            <a:pPr lvl="1"/>
            <a:r>
              <a:rPr lang="en-US" dirty="0" smtClean="0">
                <a:solidFill>
                  <a:srgbClr val="002060"/>
                </a:solidFill>
                <a:latin typeface="Verdana" pitchFamily="34" charset="0"/>
              </a:rPr>
              <a:t>For specific infections</a:t>
            </a:r>
          </a:p>
          <a:p>
            <a:pPr lvl="1"/>
            <a:r>
              <a:rPr lang="en-US" dirty="0" smtClean="0">
                <a:solidFill>
                  <a:srgbClr val="002060"/>
                </a:solidFill>
                <a:latin typeface="Verdana" pitchFamily="34" charset="0"/>
              </a:rPr>
              <a:t>For aerosolizing procedures</a:t>
            </a:r>
          </a:p>
          <a:p>
            <a:pPr marL="457200" lvl="1" indent="0">
              <a:buNone/>
            </a:pPr>
            <a:endParaRPr lang="en-US" dirty="0">
              <a:solidFill>
                <a:srgbClr val="002060"/>
              </a:solidFill>
            </a:endParaRPr>
          </a:p>
        </p:txBody>
      </p:sp>
    </p:spTree>
    <p:extLst>
      <p:ext uri="{BB962C8B-B14F-4D97-AF65-F5344CB8AC3E}">
        <p14:creationId xmlns:p14="http://schemas.microsoft.com/office/powerpoint/2010/main" val="333955405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187624" y="188640"/>
            <a:ext cx="5501481" cy="746125"/>
          </a:xfrm>
        </p:spPr>
        <p:txBody>
          <a:bodyPr wrap="square" lIns="0" tIns="190328" rIns="0" bIns="0" rtlCol="0">
            <a:spAutoFit/>
          </a:bodyPr>
          <a:lstStyle/>
          <a:p>
            <a:pPr marL="1808700" algn="l">
              <a:defRPr/>
            </a:pPr>
            <a:r>
              <a:rPr lang="en-US" sz="3600" b="1" dirty="0">
                <a:solidFill>
                  <a:srgbClr val="002060"/>
                </a:solidFill>
                <a:effectLst>
                  <a:outerShdw blurRad="38100" dist="38100" dir="2700000" algn="tl">
                    <a:srgbClr val="000000">
                      <a:alpha val="43137"/>
                    </a:srgbClr>
                  </a:outerShdw>
                </a:effectLst>
                <a:latin typeface="+mn-lt"/>
                <a:ea typeface="Verdana" pitchFamily="34" charset="0"/>
                <a:cs typeface="Verdana" pitchFamily="34" charset="0"/>
              </a:rPr>
              <a:t>PPE for Ebola</a:t>
            </a:r>
          </a:p>
        </p:txBody>
      </p:sp>
      <p:sp>
        <p:nvSpPr>
          <p:cNvPr id="3" name="object 3"/>
          <p:cNvSpPr txBox="1"/>
          <p:nvPr/>
        </p:nvSpPr>
        <p:spPr>
          <a:xfrm>
            <a:off x="179512" y="1700808"/>
            <a:ext cx="4824536" cy="3823611"/>
          </a:xfrm>
          <a:prstGeom prst="rect">
            <a:avLst/>
          </a:prstGeom>
        </p:spPr>
        <p:txBody>
          <a:bodyPr wrap="square" lIns="0" tIns="0" rIns="0" bIns="0">
            <a:spAutoFit/>
          </a:bodyPr>
          <a:lstStyle>
            <a:lvl1pPr marL="349250" indent="-338138" eaLnBrk="0" hangingPunct="0">
              <a:tabLst>
                <a:tab pos="350838" algn="l"/>
              </a:tabLst>
              <a:defRPr>
                <a:solidFill>
                  <a:schemeClr val="tx1"/>
                </a:solidFill>
                <a:latin typeface="Arial" charset="0"/>
              </a:defRPr>
            </a:lvl1pPr>
            <a:lvl2pPr marL="742950" indent="-280988" eaLnBrk="0" hangingPunct="0">
              <a:tabLst>
                <a:tab pos="350838" algn="l"/>
              </a:tabLst>
              <a:defRPr>
                <a:solidFill>
                  <a:schemeClr val="tx1"/>
                </a:solidFill>
                <a:latin typeface="Arial" charset="0"/>
              </a:defRPr>
            </a:lvl2pPr>
            <a:lvl3pPr marL="1143000" indent="-228600" eaLnBrk="0" hangingPunct="0">
              <a:tabLst>
                <a:tab pos="350838" algn="l"/>
              </a:tabLst>
              <a:defRPr>
                <a:solidFill>
                  <a:schemeClr val="tx1"/>
                </a:solidFill>
                <a:latin typeface="Arial" charset="0"/>
              </a:defRPr>
            </a:lvl3pPr>
            <a:lvl4pPr marL="1600200" indent="-228600" eaLnBrk="0" hangingPunct="0">
              <a:tabLst>
                <a:tab pos="350838" algn="l"/>
              </a:tabLst>
              <a:defRPr>
                <a:solidFill>
                  <a:schemeClr val="tx1"/>
                </a:solidFill>
                <a:latin typeface="Arial" charset="0"/>
              </a:defRPr>
            </a:lvl4pPr>
            <a:lvl5pPr marL="2057400" indent="-228600" eaLnBrk="0" hangingPunct="0">
              <a:tabLst>
                <a:tab pos="350838" algn="l"/>
              </a:tabLst>
              <a:defRPr>
                <a:solidFill>
                  <a:schemeClr val="tx1"/>
                </a:solidFill>
                <a:latin typeface="Arial" charset="0"/>
              </a:defRPr>
            </a:lvl5pPr>
            <a:lvl6pPr marL="2514600" indent="-228600" eaLnBrk="0" fontAlgn="base" hangingPunct="0">
              <a:spcBef>
                <a:spcPct val="0"/>
              </a:spcBef>
              <a:spcAft>
                <a:spcPct val="0"/>
              </a:spcAft>
              <a:tabLst>
                <a:tab pos="350838" algn="l"/>
              </a:tabLst>
              <a:defRPr>
                <a:solidFill>
                  <a:schemeClr val="tx1"/>
                </a:solidFill>
                <a:latin typeface="Arial" charset="0"/>
              </a:defRPr>
            </a:lvl6pPr>
            <a:lvl7pPr marL="2971800" indent="-228600" eaLnBrk="0" fontAlgn="base" hangingPunct="0">
              <a:spcBef>
                <a:spcPct val="0"/>
              </a:spcBef>
              <a:spcAft>
                <a:spcPct val="0"/>
              </a:spcAft>
              <a:tabLst>
                <a:tab pos="350838" algn="l"/>
              </a:tabLst>
              <a:defRPr>
                <a:solidFill>
                  <a:schemeClr val="tx1"/>
                </a:solidFill>
                <a:latin typeface="Arial" charset="0"/>
              </a:defRPr>
            </a:lvl7pPr>
            <a:lvl8pPr marL="3429000" indent="-228600" eaLnBrk="0" fontAlgn="base" hangingPunct="0">
              <a:spcBef>
                <a:spcPct val="0"/>
              </a:spcBef>
              <a:spcAft>
                <a:spcPct val="0"/>
              </a:spcAft>
              <a:tabLst>
                <a:tab pos="350838" algn="l"/>
              </a:tabLst>
              <a:defRPr>
                <a:solidFill>
                  <a:schemeClr val="tx1"/>
                </a:solidFill>
                <a:latin typeface="Arial" charset="0"/>
              </a:defRPr>
            </a:lvl8pPr>
            <a:lvl9pPr marL="3886200" indent="-228600" eaLnBrk="0" fontAlgn="base" hangingPunct="0">
              <a:spcBef>
                <a:spcPct val="0"/>
              </a:spcBef>
              <a:spcAft>
                <a:spcPct val="0"/>
              </a:spcAft>
              <a:tabLst>
                <a:tab pos="350838" algn="l"/>
              </a:tabLst>
              <a:defRPr>
                <a:solidFill>
                  <a:schemeClr val="tx1"/>
                </a:solidFill>
                <a:latin typeface="Arial" charset="0"/>
              </a:defRPr>
            </a:lvl9pPr>
          </a:lstStyle>
          <a:p>
            <a:pPr marL="354012" indent="-342900" eaLnBrk="1" hangingPunct="1">
              <a:buFont typeface="Wingdings" panose="05000000000000000000" pitchFamily="2" charset="2"/>
              <a:buChar char="ü"/>
            </a:pPr>
            <a:r>
              <a:rPr lang="en-US" altLang="en-US" sz="2000" b="1" dirty="0">
                <a:solidFill>
                  <a:srgbClr val="002060"/>
                </a:solidFill>
                <a:latin typeface="+mn-lt"/>
                <a:cs typeface="Arial" charset="0"/>
              </a:rPr>
              <a:t>Gloves</a:t>
            </a:r>
          </a:p>
          <a:p>
            <a:pPr marL="354012" indent="-342900" eaLnBrk="1" hangingPunct="1">
              <a:lnSpc>
                <a:spcPts val="2088"/>
              </a:lnSpc>
              <a:spcBef>
                <a:spcPts val="1200"/>
              </a:spcBef>
              <a:buFont typeface="Wingdings" panose="05000000000000000000" pitchFamily="2" charset="2"/>
              <a:buChar char="ü"/>
            </a:pPr>
            <a:r>
              <a:rPr lang="en-US" altLang="en-US" sz="2000" b="1" dirty="0">
                <a:solidFill>
                  <a:srgbClr val="002060"/>
                </a:solidFill>
                <a:latin typeface="+mn-lt"/>
                <a:cs typeface="Arial" charset="0"/>
              </a:rPr>
              <a:t>Disposable</a:t>
            </a:r>
            <a:r>
              <a:rPr lang="en-US" altLang="en-US" sz="2000" b="1" dirty="0">
                <a:solidFill>
                  <a:srgbClr val="002060"/>
                </a:solidFill>
                <a:latin typeface="+mn-lt"/>
                <a:cs typeface="Times New Roman" pitchFamily="18" charset="0"/>
              </a:rPr>
              <a:t> </a:t>
            </a:r>
            <a:r>
              <a:rPr lang="en-US" altLang="en-US" sz="2000" b="1" dirty="0">
                <a:solidFill>
                  <a:srgbClr val="002060"/>
                </a:solidFill>
                <a:latin typeface="+mn-lt"/>
                <a:cs typeface="Arial" charset="0"/>
              </a:rPr>
              <a:t>gown</a:t>
            </a:r>
            <a:r>
              <a:rPr lang="en-US" altLang="en-US" sz="2000" dirty="0">
                <a:solidFill>
                  <a:srgbClr val="002060"/>
                </a:solidFill>
                <a:latin typeface="+mn-lt"/>
                <a:cs typeface="Times New Roman" pitchFamily="18" charset="0"/>
              </a:rPr>
              <a:t> </a:t>
            </a:r>
            <a:r>
              <a:rPr lang="en-US" altLang="en-US" sz="2000" dirty="0">
                <a:solidFill>
                  <a:srgbClr val="002060"/>
                </a:solidFill>
                <a:latin typeface="+mn-lt"/>
                <a:cs typeface="Arial" charset="0"/>
              </a:rPr>
              <a:t>to</a:t>
            </a:r>
            <a:r>
              <a:rPr lang="en-US" altLang="en-US" sz="2000" dirty="0">
                <a:solidFill>
                  <a:srgbClr val="002060"/>
                </a:solidFill>
                <a:latin typeface="+mn-lt"/>
                <a:cs typeface="Times New Roman" pitchFamily="18" charset="0"/>
              </a:rPr>
              <a:t> </a:t>
            </a:r>
            <a:r>
              <a:rPr lang="en-US" altLang="en-US" sz="2000" dirty="0">
                <a:solidFill>
                  <a:srgbClr val="002060"/>
                </a:solidFill>
                <a:latin typeface="+mn-lt"/>
                <a:cs typeface="Arial" charset="0"/>
              </a:rPr>
              <a:t>cover</a:t>
            </a:r>
            <a:r>
              <a:rPr lang="en-US" altLang="en-US" sz="2000" dirty="0">
                <a:solidFill>
                  <a:srgbClr val="002060"/>
                </a:solidFill>
                <a:latin typeface="+mn-lt"/>
                <a:cs typeface="Times New Roman" pitchFamily="18" charset="0"/>
              </a:rPr>
              <a:t> </a:t>
            </a:r>
            <a:r>
              <a:rPr lang="en-US" altLang="en-US" sz="2000" dirty="0">
                <a:solidFill>
                  <a:srgbClr val="002060"/>
                </a:solidFill>
                <a:latin typeface="+mn-lt"/>
                <a:cs typeface="Arial" charset="0"/>
              </a:rPr>
              <a:t>clothing</a:t>
            </a:r>
            <a:r>
              <a:rPr lang="en-US" altLang="en-US" sz="2000" dirty="0">
                <a:solidFill>
                  <a:srgbClr val="002060"/>
                </a:solidFill>
                <a:latin typeface="+mn-lt"/>
                <a:cs typeface="Times New Roman" pitchFamily="18" charset="0"/>
              </a:rPr>
              <a:t> </a:t>
            </a:r>
            <a:r>
              <a:rPr lang="en-US" altLang="en-US" sz="2000" dirty="0">
                <a:solidFill>
                  <a:srgbClr val="002060"/>
                </a:solidFill>
                <a:latin typeface="+mn-lt"/>
                <a:cs typeface="Arial" charset="0"/>
              </a:rPr>
              <a:t>and</a:t>
            </a:r>
            <a:r>
              <a:rPr lang="en-US" altLang="en-US" sz="2000" dirty="0">
                <a:solidFill>
                  <a:srgbClr val="002060"/>
                </a:solidFill>
                <a:latin typeface="+mn-lt"/>
                <a:cs typeface="Times New Roman" pitchFamily="18" charset="0"/>
              </a:rPr>
              <a:t> </a:t>
            </a:r>
            <a:r>
              <a:rPr lang="en-US" altLang="en-US" sz="2000" dirty="0">
                <a:solidFill>
                  <a:srgbClr val="002060"/>
                </a:solidFill>
                <a:latin typeface="+mn-lt"/>
                <a:cs typeface="Arial" charset="0"/>
              </a:rPr>
              <a:t>exposed</a:t>
            </a:r>
            <a:r>
              <a:rPr lang="en-US" altLang="en-US" sz="2000" dirty="0">
                <a:solidFill>
                  <a:srgbClr val="002060"/>
                </a:solidFill>
                <a:latin typeface="+mn-lt"/>
                <a:cs typeface="Times New Roman" pitchFamily="18" charset="0"/>
              </a:rPr>
              <a:t> </a:t>
            </a:r>
            <a:r>
              <a:rPr lang="en-US" altLang="en-US" sz="2000" dirty="0">
                <a:solidFill>
                  <a:srgbClr val="002060"/>
                </a:solidFill>
                <a:latin typeface="+mn-lt"/>
                <a:cs typeface="Arial" charset="0"/>
              </a:rPr>
              <a:t>skin</a:t>
            </a:r>
          </a:p>
          <a:p>
            <a:pPr marL="354012" indent="-342900" eaLnBrk="1" hangingPunct="1">
              <a:lnSpc>
                <a:spcPct val="80000"/>
              </a:lnSpc>
              <a:spcBef>
                <a:spcPts val="1200"/>
              </a:spcBef>
              <a:buFont typeface="Wingdings" panose="05000000000000000000" pitchFamily="2" charset="2"/>
              <a:buChar char="ü"/>
            </a:pPr>
            <a:r>
              <a:rPr lang="en-US" altLang="en-US" sz="2000" b="1" dirty="0">
                <a:solidFill>
                  <a:srgbClr val="002060"/>
                </a:solidFill>
                <a:latin typeface="+mn-lt"/>
                <a:cs typeface="Arial" charset="0"/>
              </a:rPr>
              <a:t>Waterproof</a:t>
            </a:r>
            <a:r>
              <a:rPr lang="en-US" altLang="en-US" sz="2000" b="1" dirty="0">
                <a:solidFill>
                  <a:srgbClr val="002060"/>
                </a:solidFill>
                <a:latin typeface="+mn-lt"/>
                <a:cs typeface="Times New Roman" pitchFamily="18" charset="0"/>
              </a:rPr>
              <a:t> </a:t>
            </a:r>
            <a:r>
              <a:rPr lang="en-US" altLang="en-US" sz="2000" b="1" dirty="0">
                <a:solidFill>
                  <a:srgbClr val="002060"/>
                </a:solidFill>
                <a:latin typeface="+mn-lt"/>
                <a:cs typeface="Arial" charset="0"/>
              </a:rPr>
              <a:t>apron</a:t>
            </a:r>
            <a:r>
              <a:rPr lang="en-US" altLang="en-US" sz="2000" b="1" dirty="0">
                <a:solidFill>
                  <a:srgbClr val="002060"/>
                </a:solidFill>
                <a:latin typeface="+mn-lt"/>
                <a:cs typeface="Times New Roman" pitchFamily="18" charset="0"/>
              </a:rPr>
              <a:t> </a:t>
            </a:r>
            <a:r>
              <a:rPr lang="en-US" altLang="en-US" sz="2000" dirty="0">
                <a:solidFill>
                  <a:srgbClr val="002060"/>
                </a:solidFill>
                <a:latin typeface="+mn-lt"/>
                <a:cs typeface="Arial" charset="0"/>
              </a:rPr>
              <a:t>if</a:t>
            </a:r>
            <a:r>
              <a:rPr lang="en-US" altLang="en-US" sz="2000" dirty="0">
                <a:solidFill>
                  <a:srgbClr val="002060"/>
                </a:solidFill>
                <a:latin typeface="+mn-lt"/>
                <a:cs typeface="Times New Roman" pitchFamily="18" charset="0"/>
              </a:rPr>
              <a:t> </a:t>
            </a:r>
            <a:r>
              <a:rPr lang="en-US" altLang="en-US" sz="2000" dirty="0">
                <a:solidFill>
                  <a:srgbClr val="002060"/>
                </a:solidFill>
                <a:latin typeface="+mn-lt"/>
                <a:cs typeface="Arial" charset="0"/>
              </a:rPr>
              <a:t>undertaking</a:t>
            </a:r>
            <a:r>
              <a:rPr lang="en-US" altLang="en-US" sz="2000" dirty="0">
                <a:solidFill>
                  <a:srgbClr val="002060"/>
                </a:solidFill>
                <a:latin typeface="+mn-lt"/>
                <a:cs typeface="Times New Roman" pitchFamily="18" charset="0"/>
              </a:rPr>
              <a:t> </a:t>
            </a:r>
            <a:r>
              <a:rPr lang="en-US" altLang="en-US" sz="2000" dirty="0">
                <a:solidFill>
                  <a:srgbClr val="002060"/>
                </a:solidFill>
                <a:latin typeface="+mn-lt"/>
                <a:cs typeface="Arial" charset="0"/>
              </a:rPr>
              <a:t>strenuous</a:t>
            </a:r>
            <a:r>
              <a:rPr lang="en-US" altLang="en-US" sz="2000" dirty="0">
                <a:solidFill>
                  <a:srgbClr val="002060"/>
                </a:solidFill>
                <a:latin typeface="+mn-lt"/>
                <a:cs typeface="Times New Roman" pitchFamily="18" charset="0"/>
              </a:rPr>
              <a:t> </a:t>
            </a:r>
            <a:r>
              <a:rPr lang="en-US" altLang="en-US" sz="2000" dirty="0">
                <a:solidFill>
                  <a:srgbClr val="002060"/>
                </a:solidFill>
                <a:latin typeface="+mn-lt"/>
                <a:cs typeface="Arial" charset="0"/>
              </a:rPr>
              <a:t>activity</a:t>
            </a:r>
            <a:r>
              <a:rPr lang="en-US" altLang="en-US" sz="2000" dirty="0">
                <a:solidFill>
                  <a:srgbClr val="002060"/>
                </a:solidFill>
                <a:latin typeface="+mn-lt"/>
                <a:cs typeface="Times New Roman" pitchFamily="18" charset="0"/>
              </a:rPr>
              <a:t> </a:t>
            </a:r>
            <a:r>
              <a:rPr lang="en-US" altLang="en-US" sz="2000" dirty="0">
                <a:solidFill>
                  <a:srgbClr val="002060"/>
                </a:solidFill>
                <a:latin typeface="+mn-lt"/>
                <a:cs typeface="Arial" charset="0"/>
              </a:rPr>
              <a:t>(e.g.,</a:t>
            </a:r>
            <a:r>
              <a:rPr lang="en-US" altLang="en-US" sz="2000" dirty="0">
                <a:solidFill>
                  <a:srgbClr val="002060"/>
                </a:solidFill>
                <a:latin typeface="+mn-lt"/>
                <a:cs typeface="Times New Roman" pitchFamily="18" charset="0"/>
              </a:rPr>
              <a:t> </a:t>
            </a:r>
            <a:r>
              <a:rPr lang="en-US" altLang="en-US" sz="2000" dirty="0">
                <a:solidFill>
                  <a:srgbClr val="002060"/>
                </a:solidFill>
                <a:latin typeface="+mn-lt"/>
                <a:cs typeface="Arial" charset="0"/>
              </a:rPr>
              <a:t>carrying</a:t>
            </a:r>
            <a:r>
              <a:rPr lang="en-US" altLang="en-US" sz="2000" dirty="0">
                <a:solidFill>
                  <a:srgbClr val="002060"/>
                </a:solidFill>
                <a:latin typeface="+mn-lt"/>
                <a:cs typeface="Times New Roman" pitchFamily="18" charset="0"/>
              </a:rPr>
              <a:t> </a:t>
            </a:r>
            <a:r>
              <a:rPr lang="en-US" altLang="en-US" sz="2000" dirty="0">
                <a:solidFill>
                  <a:srgbClr val="002060"/>
                </a:solidFill>
                <a:latin typeface="+mn-lt"/>
                <a:cs typeface="Arial" charset="0"/>
              </a:rPr>
              <a:t>a</a:t>
            </a:r>
            <a:r>
              <a:rPr lang="en-US" altLang="en-US" sz="2000" dirty="0">
                <a:solidFill>
                  <a:srgbClr val="002060"/>
                </a:solidFill>
                <a:latin typeface="+mn-lt"/>
                <a:cs typeface="Times New Roman" pitchFamily="18" charset="0"/>
              </a:rPr>
              <a:t> </a:t>
            </a:r>
            <a:r>
              <a:rPr lang="en-US" altLang="en-US" sz="2000" dirty="0">
                <a:solidFill>
                  <a:srgbClr val="002060"/>
                </a:solidFill>
                <a:latin typeface="+mn-lt"/>
                <a:cs typeface="Arial" charset="0"/>
              </a:rPr>
              <a:t>patient)</a:t>
            </a:r>
          </a:p>
          <a:p>
            <a:pPr marL="354012" indent="-342900" eaLnBrk="1" hangingPunct="1">
              <a:lnSpc>
                <a:spcPts val="2088"/>
              </a:lnSpc>
              <a:spcBef>
                <a:spcPts val="1200"/>
              </a:spcBef>
              <a:buFont typeface="Wingdings" panose="05000000000000000000" pitchFamily="2" charset="2"/>
              <a:buChar char="ü"/>
            </a:pPr>
            <a:r>
              <a:rPr lang="en-US" altLang="en-US" sz="2000" b="1" dirty="0">
                <a:solidFill>
                  <a:srgbClr val="002060"/>
                </a:solidFill>
                <a:latin typeface="+mn-lt"/>
                <a:cs typeface="Arial" charset="0"/>
              </a:rPr>
              <a:t>Facial</a:t>
            </a:r>
            <a:r>
              <a:rPr lang="en-US" altLang="en-US" sz="2000" b="1" dirty="0">
                <a:solidFill>
                  <a:srgbClr val="002060"/>
                </a:solidFill>
                <a:latin typeface="+mn-lt"/>
                <a:cs typeface="Times New Roman" pitchFamily="18" charset="0"/>
              </a:rPr>
              <a:t> </a:t>
            </a:r>
            <a:r>
              <a:rPr lang="en-US" altLang="en-US" sz="2000" b="1" dirty="0">
                <a:solidFill>
                  <a:srgbClr val="002060"/>
                </a:solidFill>
                <a:latin typeface="+mn-lt"/>
                <a:cs typeface="Arial" charset="0"/>
              </a:rPr>
              <a:t>protection</a:t>
            </a:r>
            <a:r>
              <a:rPr lang="en-US" altLang="en-US" sz="2000" b="1" dirty="0">
                <a:solidFill>
                  <a:srgbClr val="002060"/>
                </a:solidFill>
                <a:latin typeface="+mn-lt"/>
                <a:cs typeface="Times New Roman" pitchFamily="18" charset="0"/>
              </a:rPr>
              <a:t> </a:t>
            </a:r>
            <a:r>
              <a:rPr lang="en-US" altLang="en-US" sz="2000" dirty="0">
                <a:solidFill>
                  <a:srgbClr val="002060"/>
                </a:solidFill>
                <a:latin typeface="+mn-lt"/>
                <a:cs typeface="Arial" charset="0"/>
              </a:rPr>
              <a:t>to</a:t>
            </a:r>
            <a:r>
              <a:rPr lang="en-US" altLang="en-US" sz="2000" dirty="0">
                <a:solidFill>
                  <a:srgbClr val="002060"/>
                </a:solidFill>
                <a:latin typeface="+mn-lt"/>
                <a:cs typeface="Times New Roman" pitchFamily="18" charset="0"/>
              </a:rPr>
              <a:t> </a:t>
            </a:r>
            <a:r>
              <a:rPr lang="en-US" altLang="en-US" sz="2000" dirty="0">
                <a:solidFill>
                  <a:srgbClr val="002060"/>
                </a:solidFill>
                <a:latin typeface="+mn-lt"/>
                <a:cs typeface="Arial" charset="0"/>
              </a:rPr>
              <a:t>prevent</a:t>
            </a:r>
            <a:r>
              <a:rPr lang="en-US" altLang="en-US" sz="2000" dirty="0">
                <a:solidFill>
                  <a:srgbClr val="002060"/>
                </a:solidFill>
                <a:latin typeface="+mn-lt"/>
                <a:cs typeface="Times New Roman" pitchFamily="18" charset="0"/>
              </a:rPr>
              <a:t> </a:t>
            </a:r>
            <a:r>
              <a:rPr lang="en-US" altLang="en-US" sz="2000" dirty="0">
                <a:solidFill>
                  <a:srgbClr val="002060"/>
                </a:solidFill>
                <a:latin typeface="+mn-lt"/>
                <a:cs typeface="Arial" charset="0"/>
              </a:rPr>
              <a:t>splashes</a:t>
            </a:r>
            <a:r>
              <a:rPr lang="en-US" altLang="en-US" sz="2000" dirty="0">
                <a:solidFill>
                  <a:srgbClr val="002060"/>
                </a:solidFill>
                <a:latin typeface="+mn-lt"/>
                <a:cs typeface="Times New Roman" pitchFamily="18" charset="0"/>
              </a:rPr>
              <a:t> </a:t>
            </a:r>
            <a:r>
              <a:rPr lang="en-US" altLang="en-US" sz="2000" dirty="0">
                <a:solidFill>
                  <a:srgbClr val="002060"/>
                </a:solidFill>
                <a:latin typeface="+mn-lt"/>
                <a:cs typeface="Arial" charset="0"/>
              </a:rPr>
              <a:t>to</a:t>
            </a:r>
            <a:r>
              <a:rPr lang="en-US" altLang="en-US" sz="2000" dirty="0">
                <a:solidFill>
                  <a:srgbClr val="002060"/>
                </a:solidFill>
                <a:latin typeface="+mn-lt"/>
                <a:cs typeface="Times New Roman" pitchFamily="18" charset="0"/>
              </a:rPr>
              <a:t> </a:t>
            </a:r>
            <a:r>
              <a:rPr lang="en-US" altLang="en-US" sz="2000" dirty="0">
                <a:solidFill>
                  <a:srgbClr val="002060"/>
                </a:solidFill>
                <a:latin typeface="+mn-lt"/>
                <a:cs typeface="Arial" charset="0"/>
              </a:rPr>
              <a:t>the</a:t>
            </a:r>
            <a:r>
              <a:rPr lang="en-US" altLang="en-US" sz="2000" dirty="0">
                <a:solidFill>
                  <a:srgbClr val="002060"/>
                </a:solidFill>
                <a:latin typeface="+mn-lt"/>
                <a:cs typeface="Times New Roman" pitchFamily="18" charset="0"/>
              </a:rPr>
              <a:t> </a:t>
            </a:r>
            <a:r>
              <a:rPr lang="en-US" altLang="en-US" sz="2000" dirty="0">
                <a:solidFill>
                  <a:srgbClr val="002060"/>
                </a:solidFill>
                <a:latin typeface="+mn-lt"/>
                <a:cs typeface="Arial" charset="0"/>
              </a:rPr>
              <a:t>nose,</a:t>
            </a:r>
            <a:r>
              <a:rPr lang="en-US" altLang="en-US" sz="2000" dirty="0">
                <a:solidFill>
                  <a:srgbClr val="002060"/>
                </a:solidFill>
                <a:latin typeface="+mn-lt"/>
                <a:cs typeface="Times New Roman" pitchFamily="18" charset="0"/>
              </a:rPr>
              <a:t> </a:t>
            </a:r>
            <a:r>
              <a:rPr lang="en-US" altLang="en-US" sz="2000" dirty="0">
                <a:solidFill>
                  <a:srgbClr val="002060"/>
                </a:solidFill>
                <a:latin typeface="+mn-lt"/>
                <a:cs typeface="Arial" charset="0"/>
              </a:rPr>
              <a:t>mouth</a:t>
            </a:r>
            <a:r>
              <a:rPr lang="en-US" altLang="en-US" sz="2000" dirty="0">
                <a:solidFill>
                  <a:srgbClr val="002060"/>
                </a:solidFill>
                <a:latin typeface="+mn-lt"/>
                <a:cs typeface="Times New Roman" pitchFamily="18" charset="0"/>
              </a:rPr>
              <a:t> </a:t>
            </a:r>
            <a:r>
              <a:rPr lang="en-US" altLang="en-US" sz="2000" dirty="0">
                <a:solidFill>
                  <a:srgbClr val="002060"/>
                </a:solidFill>
                <a:latin typeface="+mn-lt"/>
                <a:cs typeface="Arial" charset="0"/>
              </a:rPr>
              <a:t>and</a:t>
            </a:r>
            <a:r>
              <a:rPr lang="en-US" altLang="en-US" sz="2000" dirty="0">
                <a:solidFill>
                  <a:srgbClr val="002060"/>
                </a:solidFill>
                <a:latin typeface="+mn-lt"/>
                <a:cs typeface="Times New Roman" pitchFamily="18" charset="0"/>
              </a:rPr>
              <a:t> </a:t>
            </a:r>
            <a:r>
              <a:rPr lang="en-US" altLang="en-US" sz="2000" dirty="0">
                <a:solidFill>
                  <a:srgbClr val="002060"/>
                </a:solidFill>
                <a:latin typeface="+mn-lt"/>
                <a:cs typeface="Arial" charset="0"/>
              </a:rPr>
              <a:t>eyes</a:t>
            </a:r>
          </a:p>
          <a:p>
            <a:pPr lvl="1" eaLnBrk="1" hangingPunct="1">
              <a:lnSpc>
                <a:spcPct val="80000"/>
              </a:lnSpc>
              <a:spcBef>
                <a:spcPts val="500"/>
              </a:spcBef>
              <a:buFont typeface="Arial" charset="0"/>
              <a:buChar char="–"/>
            </a:pPr>
            <a:r>
              <a:rPr lang="en-US" altLang="en-US" dirty="0">
                <a:latin typeface="+mn-lt"/>
                <a:cs typeface="Arial" charset="0"/>
              </a:rPr>
              <a:t>Face</a:t>
            </a:r>
            <a:r>
              <a:rPr lang="en-US" altLang="en-US" dirty="0">
                <a:latin typeface="+mn-lt"/>
                <a:cs typeface="Times New Roman" pitchFamily="18" charset="0"/>
              </a:rPr>
              <a:t> </a:t>
            </a:r>
            <a:r>
              <a:rPr lang="en-US" altLang="en-US" dirty="0">
                <a:latin typeface="+mn-lt"/>
                <a:cs typeface="Arial" charset="0"/>
              </a:rPr>
              <a:t>shield</a:t>
            </a:r>
            <a:r>
              <a:rPr lang="en-US" altLang="en-US" dirty="0">
                <a:latin typeface="+mn-lt"/>
                <a:cs typeface="Times New Roman" pitchFamily="18" charset="0"/>
              </a:rPr>
              <a:t> </a:t>
            </a:r>
            <a:r>
              <a:rPr lang="en-US" altLang="en-US" dirty="0">
                <a:latin typeface="+mn-lt"/>
                <a:cs typeface="Arial" charset="0"/>
              </a:rPr>
              <a:t>and</a:t>
            </a:r>
            <a:r>
              <a:rPr lang="en-US" altLang="en-US" dirty="0">
                <a:latin typeface="+mn-lt"/>
                <a:cs typeface="Times New Roman" pitchFamily="18" charset="0"/>
              </a:rPr>
              <a:t> </a:t>
            </a:r>
            <a:r>
              <a:rPr lang="en-US" altLang="en-US" dirty="0">
                <a:latin typeface="+mn-lt"/>
                <a:cs typeface="Arial" charset="0"/>
              </a:rPr>
              <a:t>medical</a:t>
            </a:r>
            <a:r>
              <a:rPr lang="en-US" altLang="en-US" dirty="0">
                <a:latin typeface="+mn-lt"/>
                <a:cs typeface="Times New Roman" pitchFamily="18" charset="0"/>
              </a:rPr>
              <a:t> </a:t>
            </a:r>
            <a:r>
              <a:rPr lang="en-US" altLang="en-US" dirty="0">
                <a:latin typeface="+mn-lt"/>
                <a:cs typeface="Arial" charset="0"/>
              </a:rPr>
              <a:t>mask</a:t>
            </a:r>
            <a:r>
              <a:rPr lang="en-US" altLang="en-US" dirty="0">
                <a:latin typeface="+mn-lt"/>
                <a:cs typeface="Times New Roman" pitchFamily="18" charset="0"/>
              </a:rPr>
              <a:t> </a:t>
            </a:r>
            <a:r>
              <a:rPr lang="en-US" altLang="en-US" dirty="0">
                <a:latin typeface="+mn-lt"/>
                <a:cs typeface="Arial" charset="0"/>
              </a:rPr>
              <a:t>(preferred)</a:t>
            </a:r>
            <a:r>
              <a:rPr lang="en-US" altLang="en-US" dirty="0">
                <a:latin typeface="+mn-lt"/>
                <a:cs typeface="Times New Roman" pitchFamily="18" charset="0"/>
              </a:rPr>
              <a:t> </a:t>
            </a:r>
            <a:r>
              <a:rPr lang="en-US" altLang="en-US" dirty="0">
                <a:latin typeface="+mn-lt"/>
                <a:cs typeface="Arial" charset="0"/>
              </a:rPr>
              <a:t>OR</a:t>
            </a:r>
          </a:p>
          <a:p>
            <a:pPr lvl="1" eaLnBrk="1" hangingPunct="1">
              <a:lnSpc>
                <a:spcPts val="2125"/>
              </a:lnSpc>
              <a:buFont typeface="Arial" charset="0"/>
              <a:buChar char="–"/>
            </a:pPr>
            <a:r>
              <a:rPr lang="en-US" altLang="en-US" dirty="0">
                <a:latin typeface="+mn-lt"/>
                <a:cs typeface="Arial" charset="0"/>
              </a:rPr>
              <a:t>Medical</a:t>
            </a:r>
            <a:r>
              <a:rPr lang="en-US" altLang="en-US" dirty="0">
                <a:latin typeface="+mn-lt"/>
                <a:cs typeface="Times New Roman" pitchFamily="18" charset="0"/>
              </a:rPr>
              <a:t> </a:t>
            </a:r>
            <a:r>
              <a:rPr lang="en-US" altLang="en-US" dirty="0">
                <a:latin typeface="+mn-lt"/>
                <a:cs typeface="Arial" charset="0"/>
              </a:rPr>
              <a:t>mask</a:t>
            </a:r>
            <a:r>
              <a:rPr lang="en-US" altLang="en-US" dirty="0">
                <a:latin typeface="+mn-lt"/>
                <a:cs typeface="Times New Roman" pitchFamily="18" charset="0"/>
              </a:rPr>
              <a:t> </a:t>
            </a:r>
            <a:r>
              <a:rPr lang="en-US" altLang="en-US" dirty="0">
                <a:latin typeface="+mn-lt"/>
                <a:cs typeface="Arial" charset="0"/>
              </a:rPr>
              <a:t>and</a:t>
            </a:r>
            <a:r>
              <a:rPr lang="en-US" altLang="en-US" dirty="0">
                <a:latin typeface="+mn-lt"/>
                <a:cs typeface="Times New Roman" pitchFamily="18" charset="0"/>
              </a:rPr>
              <a:t> </a:t>
            </a:r>
            <a:r>
              <a:rPr lang="en-US" altLang="en-US" dirty="0" smtClean="0">
                <a:latin typeface="+mn-lt"/>
                <a:cs typeface="Arial" charset="0"/>
              </a:rPr>
              <a:t>eye visor/goggles</a:t>
            </a:r>
            <a:endParaRPr lang="en-US" altLang="en-US" dirty="0">
              <a:latin typeface="+mn-lt"/>
              <a:cs typeface="Arial" charset="0"/>
            </a:endParaRPr>
          </a:p>
          <a:p>
            <a:pPr marL="354012" indent="-342900" eaLnBrk="1" hangingPunct="1">
              <a:spcBef>
                <a:spcPts val="1200"/>
              </a:spcBef>
              <a:buFont typeface="Wingdings" panose="05000000000000000000" pitchFamily="2" charset="2"/>
              <a:buChar char="ü"/>
            </a:pPr>
            <a:r>
              <a:rPr lang="en-US" altLang="en-US" sz="2000" b="1" dirty="0">
                <a:solidFill>
                  <a:srgbClr val="002060"/>
                </a:solidFill>
                <a:latin typeface="+mn-lt"/>
                <a:cs typeface="Arial" charset="0"/>
              </a:rPr>
              <a:t>Gum</a:t>
            </a:r>
            <a:r>
              <a:rPr lang="en-US" altLang="en-US" sz="2000" b="1" dirty="0">
                <a:solidFill>
                  <a:srgbClr val="002060"/>
                </a:solidFill>
                <a:latin typeface="+mn-lt"/>
                <a:cs typeface="Times New Roman" pitchFamily="18" charset="0"/>
              </a:rPr>
              <a:t> </a:t>
            </a:r>
            <a:r>
              <a:rPr lang="en-US" altLang="en-US" sz="2000" b="1" dirty="0">
                <a:solidFill>
                  <a:srgbClr val="002060"/>
                </a:solidFill>
                <a:latin typeface="+mn-lt"/>
                <a:cs typeface="Arial" charset="0"/>
              </a:rPr>
              <a:t>boots </a:t>
            </a:r>
            <a:r>
              <a:rPr lang="en-US" altLang="en-US" sz="2000" dirty="0">
                <a:solidFill>
                  <a:srgbClr val="002060"/>
                </a:solidFill>
                <a:latin typeface="+mn-lt"/>
                <a:cs typeface="Arial" charset="0"/>
              </a:rPr>
              <a:t>(preferred)</a:t>
            </a:r>
            <a:r>
              <a:rPr lang="en-US" altLang="en-US" sz="2000" dirty="0">
                <a:solidFill>
                  <a:srgbClr val="002060"/>
                </a:solidFill>
                <a:latin typeface="+mn-lt"/>
                <a:cs typeface="Times New Roman" pitchFamily="18" charset="0"/>
              </a:rPr>
              <a:t> </a:t>
            </a:r>
            <a:r>
              <a:rPr lang="en-US" altLang="en-US" sz="2000" dirty="0">
                <a:solidFill>
                  <a:srgbClr val="002060"/>
                </a:solidFill>
                <a:latin typeface="+mn-lt"/>
                <a:cs typeface="Arial" charset="0"/>
              </a:rPr>
              <a:t>or</a:t>
            </a:r>
            <a:r>
              <a:rPr lang="en-US" altLang="en-US" sz="2000" dirty="0">
                <a:solidFill>
                  <a:srgbClr val="002060"/>
                </a:solidFill>
                <a:latin typeface="+mn-lt"/>
                <a:cs typeface="Times New Roman" pitchFamily="18" charset="0"/>
              </a:rPr>
              <a:t> </a:t>
            </a:r>
            <a:r>
              <a:rPr lang="en-US" altLang="en-US" sz="2000" dirty="0">
                <a:solidFill>
                  <a:srgbClr val="002060"/>
                </a:solidFill>
                <a:latin typeface="+mn-lt"/>
                <a:cs typeface="Arial" charset="0"/>
              </a:rPr>
              <a:t>shoe</a:t>
            </a:r>
            <a:r>
              <a:rPr lang="en-US" altLang="en-US" sz="2000" dirty="0">
                <a:solidFill>
                  <a:srgbClr val="002060"/>
                </a:solidFill>
                <a:latin typeface="+mn-lt"/>
                <a:cs typeface="Times New Roman" pitchFamily="18" charset="0"/>
              </a:rPr>
              <a:t> </a:t>
            </a:r>
            <a:r>
              <a:rPr lang="en-US" altLang="en-US" sz="2000" dirty="0">
                <a:solidFill>
                  <a:srgbClr val="002060"/>
                </a:solidFill>
                <a:latin typeface="+mn-lt"/>
                <a:cs typeface="Arial" charset="0"/>
              </a:rPr>
              <a:t>covers</a:t>
            </a:r>
          </a:p>
        </p:txBody>
      </p:sp>
      <p:sp>
        <p:nvSpPr>
          <p:cNvPr id="12292" name="object 4"/>
          <p:cNvSpPr>
            <a:spLocks noChangeArrowheads="1"/>
          </p:cNvSpPr>
          <p:nvPr/>
        </p:nvSpPr>
        <p:spPr bwMode="auto">
          <a:xfrm>
            <a:off x="5292080" y="1340768"/>
            <a:ext cx="3659187" cy="4569742"/>
          </a:xfrm>
          <a:prstGeom prst="rect">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Tree>
    <p:extLst>
      <p:ext uri="{BB962C8B-B14F-4D97-AF65-F5344CB8AC3E}">
        <p14:creationId xmlns:p14="http://schemas.microsoft.com/office/powerpoint/2010/main" val="90776052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p:nvPr/>
        </p:nvSpPr>
        <p:spPr>
          <a:xfrm>
            <a:off x="179512" y="1484784"/>
            <a:ext cx="4576492" cy="3806956"/>
          </a:xfrm>
          <a:prstGeom prst="rect">
            <a:avLst/>
          </a:prstGeom>
          <a:noFill/>
        </p:spPr>
        <p:txBody>
          <a:bodyPr wrap="square" lIns="82058" tIns="41029" rIns="82058" bIns="41029">
            <a:spAutoFit/>
          </a:bodyPr>
          <a:lstStyle/>
          <a:p>
            <a:pPr>
              <a:defRPr/>
            </a:pPr>
            <a:endParaRPr lang="en-US" dirty="0"/>
          </a:p>
          <a:p>
            <a:pPr>
              <a:defRPr/>
            </a:pPr>
            <a:r>
              <a:rPr lang="en-US" b="1" dirty="0"/>
              <a:t>1.   </a:t>
            </a:r>
            <a:r>
              <a:rPr lang="en-US" sz="1600" dirty="0"/>
              <a:t>Always put on essential required PPE when handling either a </a:t>
            </a:r>
            <a:r>
              <a:rPr lang="en-US" sz="1600" dirty="0" smtClean="0"/>
              <a:t>suspect, probable </a:t>
            </a:r>
            <a:r>
              <a:rPr lang="en-US" sz="1600" dirty="0"/>
              <a:t>or confirmed case of VHF. Gather all the necessary items of the </a:t>
            </a:r>
            <a:r>
              <a:rPr lang="en-US" sz="1600" dirty="0" smtClean="0"/>
              <a:t>PPE beforehand. </a:t>
            </a:r>
            <a:endParaRPr lang="en-US" sz="1600" dirty="0"/>
          </a:p>
          <a:p>
            <a:pPr>
              <a:spcBef>
                <a:spcPts val="1200"/>
              </a:spcBef>
              <a:defRPr/>
            </a:pPr>
            <a:r>
              <a:rPr lang="en-US" sz="1600" b="1" dirty="0">
                <a:solidFill>
                  <a:srgbClr val="00B0F0"/>
                </a:solidFill>
              </a:rPr>
              <a:t>2.   </a:t>
            </a:r>
            <a:r>
              <a:rPr lang="en-US" sz="1600" dirty="0">
                <a:solidFill>
                  <a:srgbClr val="00B0F0"/>
                </a:solidFill>
              </a:rPr>
              <a:t>The dressing and undressing of PPE should be displayed on the wall in </a:t>
            </a:r>
            <a:r>
              <a:rPr lang="en-US" sz="1600" dirty="0" smtClean="0">
                <a:solidFill>
                  <a:srgbClr val="00B0F0"/>
                </a:solidFill>
              </a:rPr>
              <a:t>the dressing </a:t>
            </a:r>
            <a:r>
              <a:rPr lang="en-US" sz="1600" dirty="0">
                <a:solidFill>
                  <a:srgbClr val="00B0F0"/>
                </a:solidFill>
              </a:rPr>
              <a:t>and undressing </a:t>
            </a:r>
            <a:r>
              <a:rPr lang="en-US" sz="1600" dirty="0" smtClean="0">
                <a:solidFill>
                  <a:srgbClr val="00B0F0"/>
                </a:solidFill>
              </a:rPr>
              <a:t>room. </a:t>
            </a:r>
            <a:endParaRPr lang="en-US" sz="1600" dirty="0">
              <a:solidFill>
                <a:srgbClr val="00B0F0"/>
              </a:solidFill>
            </a:endParaRPr>
          </a:p>
          <a:p>
            <a:pPr>
              <a:spcBef>
                <a:spcPts val="1200"/>
              </a:spcBef>
              <a:defRPr/>
            </a:pPr>
            <a:r>
              <a:rPr lang="en-US" sz="1600" b="1" dirty="0"/>
              <a:t>3.   </a:t>
            </a:r>
            <a:r>
              <a:rPr lang="en-US" sz="1600" dirty="0"/>
              <a:t>Put on the scrub suit </a:t>
            </a:r>
            <a:r>
              <a:rPr lang="en-US" sz="1600" dirty="0" smtClean="0"/>
              <a:t>in </a:t>
            </a:r>
            <a:r>
              <a:rPr lang="en-US" sz="1600" dirty="0"/>
              <a:t>the changing </a:t>
            </a:r>
            <a:r>
              <a:rPr lang="en-US" sz="1600" dirty="0" smtClean="0"/>
              <a:t>room.</a:t>
            </a:r>
            <a:endParaRPr lang="en-US" sz="1600" dirty="0"/>
          </a:p>
          <a:p>
            <a:pPr>
              <a:spcBef>
                <a:spcPts val="1200"/>
              </a:spcBef>
              <a:defRPr/>
            </a:pPr>
            <a:r>
              <a:rPr lang="en-US" sz="1600" b="1" dirty="0" smtClean="0">
                <a:solidFill>
                  <a:srgbClr val="00B0F0"/>
                </a:solidFill>
              </a:rPr>
              <a:t>4</a:t>
            </a:r>
            <a:r>
              <a:rPr lang="en-US" sz="1600" b="1" dirty="0">
                <a:solidFill>
                  <a:srgbClr val="00B0F0"/>
                </a:solidFill>
              </a:rPr>
              <a:t>.  </a:t>
            </a:r>
            <a:r>
              <a:rPr lang="en-US" sz="1600" b="1" dirty="0" smtClean="0">
                <a:solidFill>
                  <a:srgbClr val="00B0F0"/>
                </a:solidFill>
              </a:rPr>
              <a:t> </a:t>
            </a:r>
            <a:r>
              <a:rPr lang="en-US" sz="1600" dirty="0" smtClean="0">
                <a:solidFill>
                  <a:srgbClr val="00B0F0"/>
                </a:solidFill>
              </a:rPr>
              <a:t>Put </a:t>
            </a:r>
            <a:r>
              <a:rPr lang="en-US" sz="1600" dirty="0">
                <a:solidFill>
                  <a:srgbClr val="00B0F0"/>
                </a:solidFill>
              </a:rPr>
              <a:t>on the slip-on shoes with protective covers. </a:t>
            </a:r>
            <a:r>
              <a:rPr lang="en-US" sz="1600" dirty="0" smtClean="0">
                <a:solidFill>
                  <a:srgbClr val="00B0F0"/>
                </a:solidFill>
              </a:rPr>
              <a:t>If </a:t>
            </a:r>
            <a:r>
              <a:rPr lang="en-US" sz="1600" dirty="0">
                <a:solidFill>
                  <a:srgbClr val="00B0F0"/>
                </a:solidFill>
              </a:rPr>
              <a:t>you will be working in wet settings with bodily </a:t>
            </a:r>
            <a:r>
              <a:rPr lang="en-US" sz="1600" dirty="0" smtClean="0">
                <a:solidFill>
                  <a:srgbClr val="00B0F0"/>
                </a:solidFill>
              </a:rPr>
              <a:t>fluids</a:t>
            </a:r>
            <a:r>
              <a:rPr lang="en-US" sz="1600" dirty="0">
                <a:solidFill>
                  <a:srgbClr val="00B0F0"/>
                </a:solidFill>
              </a:rPr>
              <a:t>, water, detergent, water, etc., use gum </a:t>
            </a:r>
            <a:r>
              <a:rPr lang="en-US" sz="1600" dirty="0" smtClean="0">
                <a:solidFill>
                  <a:srgbClr val="00B0F0"/>
                </a:solidFill>
              </a:rPr>
              <a:t>boots instead. </a:t>
            </a:r>
            <a:endParaRPr lang="en-US" sz="1600" dirty="0">
              <a:solidFill>
                <a:srgbClr val="00B0F0"/>
              </a:solidFill>
            </a:endParaRPr>
          </a:p>
        </p:txBody>
      </p:sp>
      <p:grpSp>
        <p:nvGrpSpPr>
          <p:cNvPr id="3" name="Group 2"/>
          <p:cNvGrpSpPr/>
          <p:nvPr/>
        </p:nvGrpSpPr>
        <p:grpSpPr>
          <a:xfrm>
            <a:off x="5119464" y="1196752"/>
            <a:ext cx="4018713" cy="4680520"/>
            <a:chOff x="5119464" y="1196752"/>
            <a:chExt cx="4018713" cy="4680520"/>
          </a:xfrm>
        </p:grpSpPr>
        <p:sp>
          <p:nvSpPr>
            <p:cNvPr id="13320" name="object 2"/>
            <p:cNvSpPr>
              <a:spLocks noChangeArrowheads="1"/>
            </p:cNvSpPr>
            <p:nvPr/>
          </p:nvSpPr>
          <p:spPr bwMode="auto">
            <a:xfrm>
              <a:off x="5181932" y="1929283"/>
              <a:ext cx="3887787" cy="2060575"/>
            </a:xfrm>
            <a:prstGeom prst="rect">
              <a:avLst/>
            </a:prstGeom>
            <a:blipFill dpi="0" rotWithShape="1">
              <a:blip r:embed="rId2"/>
              <a:srcRect/>
              <a:stretch>
                <a:fillRect/>
              </a:stretch>
            </a:blipFill>
            <a:ln w="38100">
              <a:noFill/>
              <a:miter lim="800000"/>
              <a:headEnd/>
              <a:tailEnd/>
            </a:ln>
            <a:extLst/>
          </p:spPr>
          <p:txBody>
            <a:bodyPr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pic>
          <p:nvPicPr>
            <p:cNvPr id="13321" name="Picture 1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427274" y="1196752"/>
              <a:ext cx="1333500" cy="669925"/>
            </a:xfrm>
            <a:prstGeom prst="rect">
              <a:avLst/>
            </a:prstGeom>
            <a:noFill/>
            <a:ln w="38100">
              <a:noFill/>
              <a:miter lim="800000"/>
              <a:headEnd/>
              <a:tailEnd/>
            </a:ln>
            <a:extLst>
              <a:ext uri="{909E8E84-426E-40DD-AFC4-6F175D3DCCD1}">
                <a14:hiddenFill xmlns:a14="http://schemas.microsoft.com/office/drawing/2010/main">
                  <a:solidFill>
                    <a:srgbClr val="FFFFFF"/>
                  </a:solidFill>
                </a14:hiddenFill>
              </a:ext>
            </a:extLst>
          </p:spPr>
        </p:pic>
        <p:sp>
          <p:nvSpPr>
            <p:cNvPr id="13322" name="object 6"/>
            <p:cNvSpPr>
              <a:spLocks noChangeArrowheads="1"/>
            </p:cNvSpPr>
            <p:nvPr/>
          </p:nvSpPr>
          <p:spPr bwMode="auto">
            <a:xfrm>
              <a:off x="5119464" y="4048472"/>
              <a:ext cx="1828800" cy="1828800"/>
            </a:xfrm>
            <a:prstGeom prst="rect">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13323" name="object 7"/>
            <p:cNvSpPr>
              <a:spLocks noChangeArrowheads="1"/>
            </p:cNvSpPr>
            <p:nvPr/>
          </p:nvSpPr>
          <p:spPr bwMode="auto">
            <a:xfrm>
              <a:off x="6999815" y="4048472"/>
              <a:ext cx="2138362" cy="1828800"/>
            </a:xfrm>
            <a:prstGeom prst="rect">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grpSp>
      <p:sp>
        <p:nvSpPr>
          <p:cNvPr id="2" name="Rectangle 1"/>
          <p:cNvSpPr/>
          <p:nvPr/>
        </p:nvSpPr>
        <p:spPr>
          <a:xfrm>
            <a:off x="1" y="188640"/>
            <a:ext cx="9143276" cy="584775"/>
          </a:xfrm>
          <a:prstGeom prst="rect">
            <a:avLst/>
          </a:prstGeom>
        </p:spPr>
        <p:txBody>
          <a:bodyPr wrap="square">
            <a:spAutoFit/>
          </a:bodyPr>
          <a:lstStyle/>
          <a:p>
            <a:pPr algn="ctr">
              <a:defRPr/>
            </a:pPr>
            <a:r>
              <a:rPr lang="en-US" sz="3200" b="1" dirty="0">
                <a:solidFill>
                  <a:srgbClr val="002060"/>
                </a:solidFill>
                <a:effectLst>
                  <a:outerShdw blurRad="38100" dist="38100" dir="2700000" algn="tl">
                    <a:srgbClr val="000000">
                      <a:alpha val="43137"/>
                    </a:srgbClr>
                  </a:outerShdw>
                </a:effectLst>
                <a:ea typeface="Verdana" pitchFamily="34" charset="0"/>
                <a:cs typeface="Verdana" pitchFamily="34" charset="0"/>
              </a:rPr>
              <a:t>Steps to put on essential required PPE (1)</a:t>
            </a:r>
          </a:p>
        </p:txBody>
      </p:sp>
    </p:spTree>
    <p:extLst>
      <p:ext uri="{BB962C8B-B14F-4D97-AF65-F5344CB8AC3E}">
        <p14:creationId xmlns:p14="http://schemas.microsoft.com/office/powerpoint/2010/main" val="337526334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object 11"/>
          <p:cNvSpPr>
            <a:spLocks/>
          </p:cNvSpPr>
          <p:nvPr/>
        </p:nvSpPr>
        <p:spPr bwMode="auto">
          <a:xfrm>
            <a:off x="282575" y="6022975"/>
            <a:ext cx="8782050" cy="276225"/>
          </a:xfrm>
          <a:custGeom>
            <a:avLst/>
            <a:gdLst>
              <a:gd name="T0" fmla="*/ 0 w 9660890"/>
              <a:gd name="T1" fmla="*/ 0 h 276999"/>
              <a:gd name="T2" fmla="*/ 9660636 w 9660890"/>
              <a:gd name="T3" fmla="*/ 0 h 276999"/>
            </a:gdLst>
            <a:ahLst/>
            <a:cxnLst>
              <a:cxn ang="0">
                <a:pos x="T0" y="T1"/>
              </a:cxn>
              <a:cxn ang="0">
                <a:pos x="T2" y="T3"/>
              </a:cxn>
            </a:cxnLst>
            <a:rect l="0" t="0" r="r" b="b"/>
            <a:pathLst>
              <a:path w="9660890" h="276999">
                <a:moveTo>
                  <a:pt x="0" y="0"/>
                </a:moveTo>
                <a:lnTo>
                  <a:pt x="9660636" y="0"/>
                </a:ln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p>
            <a:endParaRPr lang="en-ZA"/>
          </a:p>
        </p:txBody>
      </p:sp>
      <p:sp>
        <p:nvSpPr>
          <p:cNvPr id="14343" name="TextBox 13"/>
          <p:cNvSpPr txBox="1">
            <a:spLocks noChangeArrowheads="1"/>
          </p:cNvSpPr>
          <p:nvPr/>
        </p:nvSpPr>
        <p:spPr bwMode="auto">
          <a:xfrm>
            <a:off x="4283968" y="1222153"/>
            <a:ext cx="3630612"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058" tIns="41029" rIns="82058" bIns="4102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b="1" dirty="0">
                <a:solidFill>
                  <a:srgbClr val="002060"/>
                </a:solidFill>
              </a:rPr>
              <a:t>6. </a:t>
            </a:r>
            <a:r>
              <a:rPr lang="en-US" altLang="en-US" dirty="0">
                <a:solidFill>
                  <a:srgbClr val="002060"/>
                </a:solidFill>
              </a:rPr>
              <a:t>Put on face </a:t>
            </a:r>
            <a:r>
              <a:rPr lang="en-US" altLang="en-US" dirty="0" smtClean="0">
                <a:solidFill>
                  <a:srgbClr val="002060"/>
                </a:solidFill>
              </a:rPr>
              <a:t>protection</a:t>
            </a:r>
            <a:endParaRPr lang="en-US" altLang="en-US" dirty="0">
              <a:solidFill>
                <a:srgbClr val="002060"/>
              </a:solidFill>
            </a:endParaRPr>
          </a:p>
          <a:p>
            <a:pPr eaLnBrk="1" hangingPunct="1"/>
            <a:r>
              <a:rPr lang="en-US" altLang="en-US" b="1" dirty="0">
                <a:solidFill>
                  <a:srgbClr val="002060"/>
                </a:solidFill>
              </a:rPr>
              <a:t>6a. </a:t>
            </a:r>
            <a:r>
              <a:rPr lang="en-US" altLang="en-US" dirty="0">
                <a:solidFill>
                  <a:srgbClr val="002060"/>
                </a:solidFill>
              </a:rPr>
              <a:t>Put on a </a:t>
            </a:r>
            <a:r>
              <a:rPr lang="en-US" altLang="en-US" dirty="0">
                <a:solidFill>
                  <a:srgbClr val="00B0F0"/>
                </a:solidFill>
              </a:rPr>
              <a:t>medical mask</a:t>
            </a:r>
            <a:r>
              <a:rPr lang="en-US" altLang="en-US" dirty="0">
                <a:solidFill>
                  <a:srgbClr val="002060"/>
                </a:solidFill>
              </a:rPr>
              <a:t> and googles </a:t>
            </a:r>
          </a:p>
        </p:txBody>
      </p:sp>
      <p:pic>
        <p:nvPicPr>
          <p:cNvPr id="14344" name="Picture 1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11350" y="1539875"/>
            <a:ext cx="1552575" cy="188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5" name="TextBox 15"/>
          <p:cNvSpPr txBox="1">
            <a:spLocks noChangeArrowheads="1"/>
          </p:cNvSpPr>
          <p:nvPr/>
        </p:nvSpPr>
        <p:spPr bwMode="auto">
          <a:xfrm>
            <a:off x="669925" y="1861418"/>
            <a:ext cx="1233488"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058" tIns="41029" rIns="82058" bIns="4102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b="1" dirty="0"/>
              <a:t>5. </a:t>
            </a:r>
            <a:r>
              <a:rPr lang="en-US" altLang="en-US" dirty="0"/>
              <a:t>Place the </a:t>
            </a:r>
            <a:r>
              <a:rPr lang="en-US" altLang="en-US" dirty="0">
                <a:solidFill>
                  <a:srgbClr val="00B0F0"/>
                </a:solidFill>
              </a:rPr>
              <a:t>gown</a:t>
            </a:r>
            <a:r>
              <a:rPr lang="en-US" altLang="en-US" dirty="0"/>
              <a:t> over the scrubs</a:t>
            </a:r>
          </a:p>
        </p:txBody>
      </p:sp>
      <p:pic>
        <p:nvPicPr>
          <p:cNvPr id="14346" name="Picture 1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283969" y="2189263"/>
            <a:ext cx="3630612"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7" name="TextBox 17"/>
          <p:cNvSpPr txBox="1">
            <a:spLocks noChangeArrowheads="1"/>
          </p:cNvSpPr>
          <p:nvPr/>
        </p:nvSpPr>
        <p:spPr bwMode="auto">
          <a:xfrm>
            <a:off x="1007070" y="3926805"/>
            <a:ext cx="4743450" cy="202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058" tIns="41029" rIns="82058" bIns="4102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b="1" dirty="0"/>
              <a:t>6b. </a:t>
            </a:r>
            <a:r>
              <a:rPr lang="en-US" altLang="en-US" dirty="0"/>
              <a:t>Put on a </a:t>
            </a:r>
            <a:r>
              <a:rPr lang="en-US" altLang="en-US" dirty="0">
                <a:solidFill>
                  <a:srgbClr val="00B0F0"/>
                </a:solidFill>
              </a:rPr>
              <a:t>face shield </a:t>
            </a:r>
            <a:r>
              <a:rPr lang="en-US" altLang="en-US" dirty="0"/>
              <a:t>(preferred). If the patient has respiratory symptoms or the design of the face shield does not stop you from touching  your face (eyes, nose, and mouth), first put on a medical mask and then put the face shield over your face and the medical mask. </a:t>
            </a:r>
          </a:p>
        </p:txBody>
      </p:sp>
      <p:pic>
        <p:nvPicPr>
          <p:cNvPr id="14348" name="Picture 18"/>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948958" y="4149080"/>
            <a:ext cx="1503362" cy="146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0" y="251937"/>
            <a:ext cx="9144000" cy="584775"/>
          </a:xfrm>
          <a:prstGeom prst="rect">
            <a:avLst/>
          </a:prstGeom>
        </p:spPr>
        <p:txBody>
          <a:bodyPr wrap="square">
            <a:spAutoFit/>
          </a:bodyPr>
          <a:lstStyle/>
          <a:p>
            <a:pPr algn="ctr">
              <a:defRPr/>
            </a:pPr>
            <a:r>
              <a:rPr lang="en-US" sz="3200" b="1" dirty="0">
                <a:solidFill>
                  <a:srgbClr val="002060"/>
                </a:solidFill>
                <a:effectLst>
                  <a:outerShdw blurRad="38100" dist="38100" dir="2700000" algn="tl">
                    <a:srgbClr val="000000">
                      <a:alpha val="43137"/>
                    </a:srgbClr>
                  </a:outerShdw>
                </a:effectLst>
                <a:ea typeface="Verdana" pitchFamily="34" charset="0"/>
                <a:cs typeface="Verdana" pitchFamily="34" charset="0"/>
              </a:rPr>
              <a:t>Steps to put on essential required </a:t>
            </a:r>
            <a:r>
              <a:rPr lang="en-US" sz="3200" b="1" dirty="0" smtClean="0">
                <a:solidFill>
                  <a:srgbClr val="002060"/>
                </a:solidFill>
                <a:effectLst>
                  <a:outerShdw blurRad="38100" dist="38100" dir="2700000" algn="tl">
                    <a:srgbClr val="000000">
                      <a:alpha val="43137"/>
                    </a:srgbClr>
                  </a:outerShdw>
                </a:effectLst>
                <a:ea typeface="Verdana" pitchFamily="34" charset="0"/>
                <a:cs typeface="Verdana" pitchFamily="34" charset="0"/>
              </a:rPr>
              <a:t>PPE (2)</a:t>
            </a:r>
            <a:endParaRPr lang="en-US" sz="3200" b="1" dirty="0">
              <a:solidFill>
                <a:srgbClr val="002060"/>
              </a:solidFill>
              <a:effectLst>
                <a:outerShdw blurRad="38100" dist="38100" dir="2700000" algn="tl">
                  <a:srgbClr val="000000">
                    <a:alpha val="43137"/>
                  </a:srgbClr>
                </a:outerShdw>
              </a:effectLst>
              <a:ea typeface="Verdana" pitchFamily="34" charset="0"/>
              <a:cs typeface="Verdana" pitchFamily="34" charset="0"/>
            </a:endParaRPr>
          </a:p>
        </p:txBody>
      </p:sp>
    </p:spTree>
    <p:extLst>
      <p:ext uri="{BB962C8B-B14F-4D97-AF65-F5344CB8AC3E}">
        <p14:creationId xmlns:p14="http://schemas.microsoft.com/office/powerpoint/2010/main" val="394268758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object 12"/>
          <p:cNvSpPr>
            <a:spLocks/>
          </p:cNvSpPr>
          <p:nvPr/>
        </p:nvSpPr>
        <p:spPr bwMode="auto">
          <a:xfrm>
            <a:off x="282575" y="6022975"/>
            <a:ext cx="8782050" cy="276225"/>
          </a:xfrm>
          <a:custGeom>
            <a:avLst/>
            <a:gdLst>
              <a:gd name="T0" fmla="*/ 0 w 9660890"/>
              <a:gd name="T1" fmla="*/ 0 h 276999"/>
              <a:gd name="T2" fmla="*/ 9660636 w 9660890"/>
              <a:gd name="T3" fmla="*/ 0 h 276999"/>
            </a:gdLst>
            <a:ahLst/>
            <a:cxnLst>
              <a:cxn ang="0">
                <a:pos x="T0" y="T1"/>
              </a:cxn>
              <a:cxn ang="0">
                <a:pos x="T2" y="T3"/>
              </a:cxn>
            </a:cxnLst>
            <a:rect l="0" t="0" r="r" b="b"/>
            <a:pathLst>
              <a:path w="9660890" h="276999">
                <a:moveTo>
                  <a:pt x="0" y="0"/>
                </a:moveTo>
                <a:lnTo>
                  <a:pt x="9660636" y="0"/>
                </a:ln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p>
            <a:endParaRPr lang="en-ZA"/>
          </a:p>
        </p:txBody>
      </p:sp>
      <p:sp>
        <p:nvSpPr>
          <p:cNvPr id="15368" name="TextBox 14"/>
          <p:cNvSpPr txBox="1">
            <a:spLocks noChangeArrowheads="1"/>
          </p:cNvSpPr>
          <p:nvPr/>
        </p:nvSpPr>
        <p:spPr bwMode="auto">
          <a:xfrm>
            <a:off x="798513" y="1296343"/>
            <a:ext cx="1681162" cy="285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058" tIns="41029" rIns="82058" bIns="4102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b="1" dirty="0"/>
              <a:t>7. </a:t>
            </a:r>
            <a:r>
              <a:rPr lang="en-US" altLang="en-US" dirty="0"/>
              <a:t>If you have any abrasions on your scalp or you have concern for splashing fluids, also place a </a:t>
            </a:r>
            <a:r>
              <a:rPr lang="en-US" altLang="en-US" dirty="0">
                <a:solidFill>
                  <a:srgbClr val="00B0F0"/>
                </a:solidFill>
              </a:rPr>
              <a:t>head cover</a:t>
            </a:r>
            <a:r>
              <a:rPr lang="en-US" altLang="en-US" dirty="0"/>
              <a:t> at the </a:t>
            </a:r>
            <a:r>
              <a:rPr lang="en-US" altLang="en-US" dirty="0" smtClean="0"/>
              <a:t>time </a:t>
            </a:r>
            <a:endParaRPr lang="en-US" altLang="en-US" b="1" dirty="0"/>
          </a:p>
        </p:txBody>
      </p:sp>
      <p:pic>
        <p:nvPicPr>
          <p:cNvPr id="15369" name="Picture 1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915816" y="1312763"/>
            <a:ext cx="1752600" cy="2147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0" name="TextBox 16"/>
          <p:cNvSpPr txBox="1">
            <a:spLocks noChangeArrowheads="1"/>
          </p:cNvSpPr>
          <p:nvPr/>
        </p:nvSpPr>
        <p:spPr bwMode="auto">
          <a:xfrm>
            <a:off x="5583112" y="1514375"/>
            <a:ext cx="1725192"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8" tIns="41029" rIns="82058" bIns="4102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b="1" dirty="0"/>
              <a:t>8. </a:t>
            </a:r>
            <a:r>
              <a:rPr lang="en-US" altLang="en-US" dirty="0"/>
              <a:t>Put on </a:t>
            </a:r>
            <a:r>
              <a:rPr lang="en-US" altLang="en-US" dirty="0">
                <a:solidFill>
                  <a:srgbClr val="00B0F0"/>
                </a:solidFill>
              </a:rPr>
              <a:t>gloves</a:t>
            </a:r>
            <a:r>
              <a:rPr lang="en-US" altLang="en-US" dirty="0"/>
              <a:t> (over cuff</a:t>
            </a:r>
            <a:r>
              <a:rPr lang="en-US" altLang="en-US" dirty="0" smtClean="0"/>
              <a:t>) </a:t>
            </a:r>
            <a:endParaRPr lang="en-US" altLang="en-US" b="1" dirty="0"/>
          </a:p>
        </p:txBody>
      </p:sp>
      <p:pic>
        <p:nvPicPr>
          <p:cNvPr id="15371" name="Picture 1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948264" y="1312763"/>
            <a:ext cx="1827213" cy="177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2" name="TextBox 18"/>
          <p:cNvSpPr txBox="1">
            <a:spLocks noChangeArrowheads="1"/>
          </p:cNvSpPr>
          <p:nvPr/>
        </p:nvSpPr>
        <p:spPr bwMode="auto">
          <a:xfrm>
            <a:off x="2521892" y="3988593"/>
            <a:ext cx="2770188" cy="174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058" tIns="41029" rIns="82058" bIns="4102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b="1" dirty="0"/>
              <a:t>9. </a:t>
            </a:r>
            <a:r>
              <a:rPr lang="en-US" altLang="en-US" dirty="0"/>
              <a:t>If the gown is permeable or if you expect strenuous activity with an exposed patient, place </a:t>
            </a:r>
            <a:r>
              <a:rPr lang="en-US" altLang="en-US" dirty="0">
                <a:solidFill>
                  <a:srgbClr val="00B0F0"/>
                </a:solidFill>
              </a:rPr>
              <a:t>waterproof plastic apron </a:t>
            </a:r>
            <a:r>
              <a:rPr lang="en-US" altLang="en-US" dirty="0"/>
              <a:t>over </a:t>
            </a:r>
            <a:r>
              <a:rPr lang="en-US" altLang="en-US" dirty="0" smtClean="0"/>
              <a:t>gown </a:t>
            </a:r>
            <a:endParaRPr lang="en-US" altLang="en-US" b="1" dirty="0"/>
          </a:p>
        </p:txBody>
      </p:sp>
      <p:pic>
        <p:nvPicPr>
          <p:cNvPr id="15373" name="Picture 19"/>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220072" y="3733700"/>
            <a:ext cx="1857375" cy="228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14"/>
          <p:cNvSpPr/>
          <p:nvPr/>
        </p:nvSpPr>
        <p:spPr>
          <a:xfrm>
            <a:off x="0" y="260648"/>
            <a:ext cx="9144000" cy="584775"/>
          </a:xfrm>
          <a:prstGeom prst="rect">
            <a:avLst/>
          </a:prstGeom>
        </p:spPr>
        <p:txBody>
          <a:bodyPr wrap="square">
            <a:spAutoFit/>
          </a:bodyPr>
          <a:lstStyle/>
          <a:p>
            <a:pPr algn="ctr">
              <a:defRPr/>
            </a:pPr>
            <a:r>
              <a:rPr lang="en-US" sz="3200" b="1" dirty="0">
                <a:solidFill>
                  <a:srgbClr val="002060"/>
                </a:solidFill>
                <a:effectLst>
                  <a:outerShdw blurRad="38100" dist="38100" dir="2700000" algn="tl">
                    <a:srgbClr val="000000">
                      <a:alpha val="43137"/>
                    </a:srgbClr>
                  </a:outerShdw>
                </a:effectLst>
                <a:ea typeface="Verdana" pitchFamily="34" charset="0"/>
                <a:cs typeface="Verdana" pitchFamily="34" charset="0"/>
              </a:rPr>
              <a:t>Steps to put on essential required </a:t>
            </a:r>
            <a:r>
              <a:rPr lang="en-US" sz="3200" b="1" dirty="0" smtClean="0">
                <a:solidFill>
                  <a:srgbClr val="002060"/>
                </a:solidFill>
                <a:effectLst>
                  <a:outerShdw blurRad="38100" dist="38100" dir="2700000" algn="tl">
                    <a:srgbClr val="000000">
                      <a:alpha val="43137"/>
                    </a:srgbClr>
                  </a:outerShdw>
                </a:effectLst>
                <a:ea typeface="Verdana" pitchFamily="34" charset="0"/>
                <a:cs typeface="Verdana" pitchFamily="34" charset="0"/>
              </a:rPr>
              <a:t>PPE (3)</a:t>
            </a:r>
            <a:endParaRPr lang="en-US" sz="3200" b="1" dirty="0">
              <a:solidFill>
                <a:srgbClr val="002060"/>
              </a:solidFill>
              <a:effectLst>
                <a:outerShdw blurRad="38100" dist="38100" dir="2700000" algn="tl">
                  <a:srgbClr val="000000">
                    <a:alpha val="43137"/>
                  </a:srgbClr>
                </a:outerShdw>
              </a:effectLst>
              <a:ea typeface="Verdana" pitchFamily="34" charset="0"/>
              <a:cs typeface="Verdana" pitchFamily="34" charset="0"/>
            </a:endParaRPr>
          </a:p>
        </p:txBody>
      </p:sp>
    </p:spTree>
    <p:extLst>
      <p:ext uri="{BB962C8B-B14F-4D97-AF65-F5344CB8AC3E}">
        <p14:creationId xmlns:p14="http://schemas.microsoft.com/office/powerpoint/2010/main" val="228019411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19113" y="2219325"/>
            <a:ext cx="8054975" cy="2545072"/>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lIns="82058" tIns="41029" rIns="82058" bIns="41029">
            <a:spAutoFit/>
          </a:bodyPr>
          <a:lstStyle/>
          <a:p>
            <a:pPr>
              <a:defRPr/>
            </a:pPr>
            <a:r>
              <a:rPr lang="en-US" sz="2500" b="1" dirty="0">
                <a:solidFill>
                  <a:schemeClr val="tx1"/>
                </a:solidFill>
                <a:effectLst>
                  <a:outerShdw blurRad="38100" dist="38100" dir="2700000" algn="tl">
                    <a:srgbClr val="000000">
                      <a:alpha val="43137"/>
                    </a:srgbClr>
                  </a:outerShdw>
                </a:effectLst>
                <a:ea typeface="Verdana" pitchFamily="34" charset="0"/>
                <a:cs typeface="Verdana" pitchFamily="34" charset="0"/>
              </a:rPr>
              <a:t>Whilst wearing PPE:</a:t>
            </a:r>
          </a:p>
          <a:p>
            <a:pPr marL="666723" lvl="1" indent="-256432">
              <a:spcBef>
                <a:spcPts val="1200"/>
              </a:spcBef>
              <a:buFont typeface="Arial" panose="020B0604020202020204" pitchFamily="34" charset="0"/>
              <a:buChar char="•"/>
              <a:defRPr/>
            </a:pPr>
            <a:r>
              <a:rPr lang="en-US" sz="2500" dirty="0">
                <a:solidFill>
                  <a:schemeClr val="tx1"/>
                </a:solidFill>
              </a:rPr>
              <a:t>Avoid touching or adjusting PPE</a:t>
            </a:r>
          </a:p>
          <a:p>
            <a:pPr marL="666723" lvl="1" indent="-256432">
              <a:buFont typeface="Arial" panose="020B0604020202020204" pitchFamily="34" charset="0"/>
              <a:buChar char="•"/>
              <a:defRPr/>
            </a:pPr>
            <a:r>
              <a:rPr lang="en-US" sz="2500" dirty="0">
                <a:solidFill>
                  <a:schemeClr val="tx1"/>
                </a:solidFill>
              </a:rPr>
              <a:t>Remove gloves if they become torn or damaged</a:t>
            </a:r>
          </a:p>
          <a:p>
            <a:pPr marL="666723" lvl="1" indent="-256432">
              <a:buFont typeface="Arial" panose="020B0604020202020204" pitchFamily="34" charset="0"/>
              <a:buChar char="•"/>
              <a:defRPr/>
            </a:pPr>
            <a:r>
              <a:rPr lang="en-US" sz="2500" dirty="0">
                <a:solidFill>
                  <a:schemeClr val="tx1"/>
                </a:solidFill>
              </a:rPr>
              <a:t>Change gloves between patients</a:t>
            </a:r>
          </a:p>
          <a:p>
            <a:pPr marL="666723" lvl="1" indent="-256432">
              <a:buFont typeface="Arial" panose="020B0604020202020204" pitchFamily="34" charset="0"/>
              <a:buChar char="•"/>
              <a:defRPr/>
            </a:pPr>
            <a:r>
              <a:rPr lang="en-US" sz="2500" dirty="0">
                <a:solidFill>
                  <a:schemeClr val="tx1"/>
                </a:solidFill>
              </a:rPr>
              <a:t>Preform hand hygiene before donning new gloves and upon removal of used </a:t>
            </a:r>
            <a:r>
              <a:rPr lang="en-US" sz="2500" dirty="0" smtClean="0">
                <a:solidFill>
                  <a:schemeClr val="tx1"/>
                </a:solidFill>
              </a:rPr>
              <a:t>gloves</a:t>
            </a:r>
            <a:endParaRPr lang="en-US" sz="2500" dirty="0">
              <a:solidFill>
                <a:schemeClr val="tx1"/>
              </a:solidFill>
            </a:endParaRPr>
          </a:p>
        </p:txBody>
      </p:sp>
      <p:sp>
        <p:nvSpPr>
          <p:cNvPr id="10" name="Rectangle 9"/>
          <p:cNvSpPr/>
          <p:nvPr/>
        </p:nvSpPr>
        <p:spPr>
          <a:xfrm>
            <a:off x="0" y="260648"/>
            <a:ext cx="9144000" cy="584775"/>
          </a:xfrm>
          <a:prstGeom prst="rect">
            <a:avLst/>
          </a:prstGeom>
        </p:spPr>
        <p:txBody>
          <a:bodyPr wrap="square">
            <a:spAutoFit/>
          </a:bodyPr>
          <a:lstStyle/>
          <a:p>
            <a:pPr algn="ctr">
              <a:defRPr/>
            </a:pPr>
            <a:r>
              <a:rPr lang="en-US" sz="3200" b="1" dirty="0">
                <a:solidFill>
                  <a:srgbClr val="002060"/>
                </a:solidFill>
                <a:effectLst>
                  <a:outerShdw blurRad="38100" dist="38100" dir="2700000" algn="tl">
                    <a:srgbClr val="000000">
                      <a:alpha val="43137"/>
                    </a:srgbClr>
                  </a:outerShdw>
                </a:effectLst>
                <a:ea typeface="Verdana" pitchFamily="34" charset="0"/>
                <a:cs typeface="Verdana" pitchFamily="34" charset="0"/>
              </a:rPr>
              <a:t>Steps to put on essential required </a:t>
            </a:r>
            <a:r>
              <a:rPr lang="en-US" sz="3200" b="1" dirty="0" smtClean="0">
                <a:solidFill>
                  <a:srgbClr val="002060"/>
                </a:solidFill>
                <a:effectLst>
                  <a:outerShdw blurRad="38100" dist="38100" dir="2700000" algn="tl">
                    <a:srgbClr val="000000">
                      <a:alpha val="43137"/>
                    </a:srgbClr>
                  </a:outerShdw>
                </a:effectLst>
                <a:ea typeface="Verdana" pitchFamily="34" charset="0"/>
                <a:cs typeface="Verdana" pitchFamily="34" charset="0"/>
              </a:rPr>
              <a:t>PPE (4)</a:t>
            </a:r>
            <a:endParaRPr lang="en-US" sz="3200" b="1" dirty="0">
              <a:solidFill>
                <a:srgbClr val="002060"/>
              </a:solidFill>
              <a:effectLst>
                <a:outerShdw blurRad="38100" dist="38100" dir="2700000" algn="tl">
                  <a:srgbClr val="000000">
                    <a:alpha val="43137"/>
                  </a:srgbClr>
                </a:outerShdw>
              </a:effectLst>
              <a:ea typeface="Verdana" pitchFamily="34" charset="0"/>
              <a:cs typeface="Verdana" pitchFamily="34" charset="0"/>
            </a:endParaRPr>
          </a:p>
        </p:txBody>
      </p:sp>
    </p:spTree>
    <p:extLst>
      <p:ext uri="{BB962C8B-B14F-4D97-AF65-F5344CB8AC3E}">
        <p14:creationId xmlns:p14="http://schemas.microsoft.com/office/powerpoint/2010/main" val="159209106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5" name="Picture 2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279924" y="1229641"/>
            <a:ext cx="1563688" cy="1925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6" name="TextBox 22"/>
          <p:cNvSpPr txBox="1">
            <a:spLocks noChangeArrowheads="1"/>
          </p:cNvSpPr>
          <p:nvPr/>
        </p:nvSpPr>
        <p:spPr bwMode="auto">
          <a:xfrm>
            <a:off x="804317" y="1295441"/>
            <a:ext cx="1895475" cy="1806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058" tIns="41029" rIns="82058" bIns="4102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600" b="1" dirty="0"/>
              <a:t>1. </a:t>
            </a:r>
            <a:r>
              <a:rPr lang="en-US" altLang="en-US" sz="1600" dirty="0"/>
              <a:t>Peel off plastic </a:t>
            </a:r>
            <a:r>
              <a:rPr lang="en-US" altLang="en-US" sz="1600" dirty="0">
                <a:solidFill>
                  <a:srgbClr val="00B0F0"/>
                </a:solidFill>
              </a:rPr>
              <a:t>apron</a:t>
            </a:r>
            <a:r>
              <a:rPr lang="en-US" altLang="en-US" sz="1600" dirty="0"/>
              <a:t> and dispose of safely, (if the apron is to be reused, place in container with disinfectant)</a:t>
            </a:r>
            <a:endParaRPr lang="en-US" altLang="en-US" sz="1600" b="1" dirty="0"/>
          </a:p>
        </p:txBody>
      </p:sp>
      <p:sp>
        <p:nvSpPr>
          <p:cNvPr id="24" name="TextBox 23"/>
          <p:cNvSpPr txBox="1"/>
          <p:nvPr/>
        </p:nvSpPr>
        <p:spPr>
          <a:xfrm>
            <a:off x="0" y="204788"/>
            <a:ext cx="9143999" cy="575302"/>
          </a:xfrm>
          <a:prstGeom prst="rect">
            <a:avLst/>
          </a:prstGeom>
          <a:noFill/>
        </p:spPr>
        <p:txBody>
          <a:bodyPr wrap="square" lIns="82058" tIns="41029" rIns="82058" bIns="41029">
            <a:spAutoFit/>
          </a:bodyPr>
          <a:lstStyle/>
          <a:p>
            <a:pPr algn="ctr">
              <a:defRPr/>
            </a:pPr>
            <a:r>
              <a:rPr lang="en-US" sz="3200" b="1" dirty="0">
                <a:solidFill>
                  <a:srgbClr val="002060"/>
                </a:solidFill>
                <a:effectLst>
                  <a:outerShdw blurRad="38100" dist="38100" dir="2700000" algn="tl">
                    <a:srgbClr val="000000">
                      <a:alpha val="43137"/>
                    </a:srgbClr>
                  </a:outerShdw>
                </a:effectLst>
                <a:ea typeface="Verdana" pitchFamily="34" charset="0"/>
                <a:cs typeface="Verdana" pitchFamily="34" charset="0"/>
              </a:rPr>
              <a:t>Steps to Remove </a:t>
            </a:r>
            <a:r>
              <a:rPr lang="en-US" sz="3200" b="1" dirty="0" smtClean="0">
                <a:solidFill>
                  <a:srgbClr val="002060"/>
                </a:solidFill>
                <a:effectLst>
                  <a:outerShdw blurRad="38100" dist="38100" dir="2700000" algn="tl">
                    <a:srgbClr val="000000">
                      <a:alpha val="43137"/>
                    </a:srgbClr>
                  </a:outerShdw>
                </a:effectLst>
                <a:ea typeface="Verdana" pitchFamily="34" charset="0"/>
                <a:cs typeface="Verdana" pitchFamily="34" charset="0"/>
              </a:rPr>
              <a:t>PPE (1)</a:t>
            </a:r>
            <a:endParaRPr lang="en-US" sz="3200" b="1" dirty="0">
              <a:solidFill>
                <a:srgbClr val="002060"/>
              </a:solidFill>
              <a:effectLst>
                <a:outerShdw blurRad="38100" dist="38100" dir="2700000" algn="tl">
                  <a:srgbClr val="000000">
                    <a:alpha val="43137"/>
                  </a:srgbClr>
                </a:outerShdw>
              </a:effectLst>
              <a:ea typeface="Verdana" pitchFamily="34" charset="0"/>
              <a:cs typeface="Verdana" pitchFamily="34" charset="0"/>
            </a:endParaRPr>
          </a:p>
        </p:txBody>
      </p:sp>
      <p:sp>
        <p:nvSpPr>
          <p:cNvPr id="17418" name="TextBox 24"/>
          <p:cNvSpPr txBox="1">
            <a:spLocks noChangeArrowheads="1"/>
          </p:cNvSpPr>
          <p:nvPr/>
        </p:nvSpPr>
        <p:spPr bwMode="auto">
          <a:xfrm>
            <a:off x="5632599" y="1296316"/>
            <a:ext cx="1700213" cy="2298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058" tIns="41029" rIns="82058" bIns="4102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600" b="1" dirty="0"/>
              <a:t>2. </a:t>
            </a:r>
            <a:r>
              <a:rPr lang="en-US" altLang="en-US" sz="1600" dirty="0"/>
              <a:t>If wearing </a:t>
            </a:r>
            <a:r>
              <a:rPr lang="en-US" altLang="en-US" sz="1600" dirty="0">
                <a:solidFill>
                  <a:srgbClr val="00B0F0"/>
                </a:solidFill>
              </a:rPr>
              <a:t>protective shoe covers</a:t>
            </a:r>
            <a:r>
              <a:rPr lang="en-US" altLang="en-US" sz="1600" dirty="0"/>
              <a:t>, please remove them with your gloves still on. (if wearing gum boots see step 5). </a:t>
            </a:r>
            <a:endParaRPr lang="en-US" altLang="en-US" sz="1600" b="1" dirty="0"/>
          </a:p>
        </p:txBody>
      </p:sp>
      <p:pic>
        <p:nvPicPr>
          <p:cNvPr id="17419" name="Picture 2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342337" y="1488404"/>
            <a:ext cx="1814512"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20" name="TextBox 26"/>
          <p:cNvSpPr txBox="1">
            <a:spLocks noChangeArrowheads="1"/>
          </p:cNvSpPr>
          <p:nvPr/>
        </p:nvSpPr>
        <p:spPr bwMode="auto">
          <a:xfrm>
            <a:off x="800100" y="3101080"/>
            <a:ext cx="1600200" cy="156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058" tIns="41029" rIns="82058" bIns="4102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600" b="1" dirty="0"/>
              <a:t>3. </a:t>
            </a:r>
            <a:r>
              <a:rPr lang="en-US" altLang="en-US" sz="1600" dirty="0"/>
              <a:t>Remove </a:t>
            </a:r>
            <a:r>
              <a:rPr lang="en-US" altLang="en-US" sz="1600" dirty="0">
                <a:solidFill>
                  <a:srgbClr val="00B0F0"/>
                </a:solidFill>
              </a:rPr>
              <a:t>gown</a:t>
            </a:r>
            <a:r>
              <a:rPr lang="en-US" altLang="en-US" sz="1600" dirty="0"/>
              <a:t> and </a:t>
            </a:r>
            <a:r>
              <a:rPr lang="en-US" altLang="en-US" sz="1600" dirty="0">
                <a:solidFill>
                  <a:srgbClr val="00B0F0"/>
                </a:solidFill>
              </a:rPr>
              <a:t>gloves</a:t>
            </a:r>
            <a:r>
              <a:rPr lang="en-US" altLang="en-US" sz="1600" dirty="0"/>
              <a:t> and roll inside-out and dispose of safely. </a:t>
            </a:r>
            <a:endParaRPr lang="en-US" altLang="en-US" sz="1600" b="1" dirty="0"/>
          </a:p>
        </p:txBody>
      </p:sp>
      <p:pic>
        <p:nvPicPr>
          <p:cNvPr id="17421" name="Picture 27"/>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731952" y="3235223"/>
            <a:ext cx="1512888"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22" name="TextBox 28"/>
          <p:cNvSpPr txBox="1">
            <a:spLocks noChangeArrowheads="1"/>
          </p:cNvSpPr>
          <p:nvPr/>
        </p:nvSpPr>
        <p:spPr bwMode="auto">
          <a:xfrm>
            <a:off x="5719912" y="3764879"/>
            <a:ext cx="1524000" cy="575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058" tIns="41029" rIns="82058" bIns="4102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600" b="1" dirty="0"/>
              <a:t>4. </a:t>
            </a:r>
            <a:r>
              <a:rPr lang="en-US" altLang="en-US" sz="1600" dirty="0"/>
              <a:t>Preform </a:t>
            </a:r>
            <a:r>
              <a:rPr lang="en-US" altLang="en-US" sz="1600" dirty="0">
                <a:solidFill>
                  <a:srgbClr val="00B0F0"/>
                </a:solidFill>
              </a:rPr>
              <a:t>hand hygiene</a:t>
            </a:r>
            <a:r>
              <a:rPr lang="en-US" altLang="en-US" sz="1600" dirty="0"/>
              <a:t>. </a:t>
            </a:r>
            <a:endParaRPr lang="en-US" altLang="en-US" sz="1600" b="1" dirty="0"/>
          </a:p>
        </p:txBody>
      </p:sp>
      <p:pic>
        <p:nvPicPr>
          <p:cNvPr id="17423" name="Picture 2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2337" y="3533897"/>
            <a:ext cx="1517650" cy="148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24" name="TextBox 30"/>
          <p:cNvSpPr txBox="1">
            <a:spLocks noChangeArrowheads="1"/>
          </p:cNvSpPr>
          <p:nvPr/>
        </p:nvSpPr>
        <p:spPr bwMode="auto">
          <a:xfrm>
            <a:off x="817563" y="4791768"/>
            <a:ext cx="3810000" cy="1313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058" tIns="41029" rIns="82058" bIns="4102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600" b="1" dirty="0"/>
              <a:t>5. </a:t>
            </a:r>
            <a:r>
              <a:rPr lang="en-US" altLang="en-US" sz="1600" dirty="0"/>
              <a:t>If wearing </a:t>
            </a:r>
            <a:r>
              <a:rPr lang="en-US" altLang="en-US" sz="1600" dirty="0">
                <a:solidFill>
                  <a:srgbClr val="00B0F0"/>
                </a:solidFill>
              </a:rPr>
              <a:t>gum boots</a:t>
            </a:r>
            <a:r>
              <a:rPr lang="en-US" altLang="en-US" sz="1600" dirty="0"/>
              <a:t>, remove them (ideally using the boot remover) without touch them with you hands. Place the removed boots into a container with disinfectant. </a:t>
            </a:r>
            <a:endParaRPr lang="en-US" altLang="en-US" sz="1600" b="1" dirty="0"/>
          </a:p>
        </p:txBody>
      </p:sp>
      <p:pic>
        <p:nvPicPr>
          <p:cNvPr id="17425" name="Picture 31"/>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929336" y="5093742"/>
            <a:ext cx="1552575" cy="1071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7061087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8" name="TextBox 15"/>
          <p:cNvSpPr txBox="1">
            <a:spLocks noChangeArrowheads="1"/>
          </p:cNvSpPr>
          <p:nvPr/>
        </p:nvSpPr>
        <p:spPr bwMode="auto">
          <a:xfrm>
            <a:off x="1283468" y="1268760"/>
            <a:ext cx="1795463" cy="2052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058" tIns="41029" rIns="82058" bIns="4102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600" b="1" dirty="0"/>
              <a:t>6. </a:t>
            </a:r>
            <a:r>
              <a:rPr lang="en-US" altLang="en-US" sz="1600" dirty="0"/>
              <a:t>If wearing a </a:t>
            </a:r>
            <a:r>
              <a:rPr lang="en-US" altLang="en-US" sz="1600" dirty="0">
                <a:solidFill>
                  <a:srgbClr val="00B0F0"/>
                </a:solidFill>
              </a:rPr>
              <a:t>head covering</a:t>
            </a:r>
            <a:r>
              <a:rPr lang="en-US" altLang="en-US" sz="1600" dirty="0"/>
              <a:t>, remove it now (from behind head).  Wash hands if head covering was contaminated. </a:t>
            </a:r>
            <a:endParaRPr lang="en-US" altLang="en-US" sz="1600" b="1" dirty="0"/>
          </a:p>
        </p:txBody>
      </p:sp>
      <p:pic>
        <p:nvPicPr>
          <p:cNvPr id="20489" name="Picture 1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942406" y="1454497"/>
            <a:ext cx="1236662" cy="1433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90" name="TextBox 17"/>
          <p:cNvSpPr txBox="1">
            <a:spLocks noChangeArrowheads="1"/>
          </p:cNvSpPr>
          <p:nvPr/>
        </p:nvSpPr>
        <p:spPr bwMode="auto">
          <a:xfrm>
            <a:off x="4675956" y="1337022"/>
            <a:ext cx="2670175" cy="1806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058" tIns="41029" rIns="82058" bIns="4102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600" b="1" dirty="0"/>
              <a:t>7. </a:t>
            </a:r>
            <a:r>
              <a:rPr lang="en-US" altLang="en-US" sz="1600" dirty="0"/>
              <a:t>Remove </a:t>
            </a:r>
            <a:r>
              <a:rPr lang="en-US" altLang="en-US" sz="1600" dirty="0">
                <a:solidFill>
                  <a:srgbClr val="00B0F0"/>
                </a:solidFill>
              </a:rPr>
              <a:t>face protection</a:t>
            </a:r>
            <a:r>
              <a:rPr lang="en-US" altLang="en-US" sz="1600" dirty="0"/>
              <a:t>:</a:t>
            </a:r>
            <a:endParaRPr lang="en-US" altLang="en-US" sz="1600" b="1" dirty="0"/>
          </a:p>
          <a:p>
            <a:pPr eaLnBrk="1" hangingPunct="1"/>
            <a:r>
              <a:rPr lang="en-US" altLang="en-US" sz="1600" b="1" dirty="0"/>
              <a:t>7a. </a:t>
            </a:r>
            <a:r>
              <a:rPr lang="en-US" altLang="en-US" sz="1600" dirty="0"/>
              <a:t>Remove </a:t>
            </a:r>
            <a:r>
              <a:rPr lang="en-US" altLang="en-US" sz="1600" dirty="0">
                <a:solidFill>
                  <a:srgbClr val="00B0F0"/>
                </a:solidFill>
              </a:rPr>
              <a:t>face shield or</a:t>
            </a:r>
          </a:p>
          <a:p>
            <a:pPr eaLnBrk="1" hangingPunct="1"/>
            <a:r>
              <a:rPr lang="en-US" altLang="en-US" sz="1600" dirty="0">
                <a:solidFill>
                  <a:srgbClr val="00B0F0"/>
                </a:solidFill>
              </a:rPr>
              <a:t>       googles </a:t>
            </a:r>
            <a:r>
              <a:rPr lang="en-US" altLang="en-US" sz="1600" dirty="0"/>
              <a:t>(from behind </a:t>
            </a:r>
          </a:p>
          <a:p>
            <a:pPr eaLnBrk="1" hangingPunct="1"/>
            <a:r>
              <a:rPr lang="en-US" altLang="en-US" sz="1600" dirty="0"/>
              <a:t>      head). Place eye </a:t>
            </a:r>
          </a:p>
          <a:p>
            <a:pPr eaLnBrk="1" hangingPunct="1"/>
            <a:r>
              <a:rPr lang="en-US" altLang="en-US" sz="1600" dirty="0"/>
              <a:t>      protection in a separate</a:t>
            </a:r>
          </a:p>
          <a:p>
            <a:pPr eaLnBrk="1" hangingPunct="1"/>
            <a:r>
              <a:rPr lang="en-US" altLang="en-US" sz="1600" dirty="0"/>
              <a:t>      container for </a:t>
            </a:r>
          </a:p>
          <a:p>
            <a:pPr eaLnBrk="1" hangingPunct="1"/>
            <a:r>
              <a:rPr lang="en-US" altLang="en-US" sz="1600" dirty="0"/>
              <a:t>      reprocessing.     </a:t>
            </a:r>
            <a:r>
              <a:rPr lang="en-US" altLang="en-US" sz="1600" b="1" dirty="0"/>
              <a:t>OR</a:t>
            </a:r>
          </a:p>
        </p:txBody>
      </p:sp>
      <p:pic>
        <p:nvPicPr>
          <p:cNvPr id="20491" name="Picture 1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346131" y="1540222"/>
            <a:ext cx="1330325"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92" name="TextBox 20"/>
          <p:cNvSpPr txBox="1">
            <a:spLocks noChangeArrowheads="1"/>
          </p:cNvSpPr>
          <p:nvPr/>
        </p:nvSpPr>
        <p:spPr bwMode="auto">
          <a:xfrm>
            <a:off x="1085031" y="3549178"/>
            <a:ext cx="2125662" cy="1806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058" tIns="41029" rIns="82058" bIns="4102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600" b="1" dirty="0"/>
              <a:t>7b. </a:t>
            </a:r>
            <a:r>
              <a:rPr lang="en-US" altLang="en-US" sz="1600" dirty="0"/>
              <a:t>Remove </a:t>
            </a:r>
            <a:r>
              <a:rPr lang="en-US" altLang="en-US" sz="1600" dirty="0">
                <a:solidFill>
                  <a:srgbClr val="00B0F0"/>
                </a:solidFill>
              </a:rPr>
              <a:t>mask</a:t>
            </a:r>
            <a:r>
              <a:rPr lang="en-US" altLang="en-US" sz="1600" dirty="0"/>
              <a:t> from behind head. When removing a mask, untie the bottom strings first and the top strings next. </a:t>
            </a:r>
            <a:endParaRPr lang="en-US" altLang="en-US" sz="1600" b="1" dirty="0"/>
          </a:p>
        </p:txBody>
      </p:sp>
      <p:pic>
        <p:nvPicPr>
          <p:cNvPr id="20493" name="Picture 2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210693" y="3616746"/>
            <a:ext cx="1293813" cy="146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94" name="TextBox 22"/>
          <p:cNvSpPr txBox="1">
            <a:spLocks noChangeArrowheads="1"/>
          </p:cNvSpPr>
          <p:nvPr/>
        </p:nvSpPr>
        <p:spPr bwMode="auto">
          <a:xfrm>
            <a:off x="4963617" y="3501008"/>
            <a:ext cx="1480592" cy="575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8" tIns="41029" rIns="82058" bIns="4102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600" b="1" dirty="0"/>
              <a:t>8. </a:t>
            </a:r>
            <a:r>
              <a:rPr lang="en-US" altLang="en-US" sz="1600" dirty="0"/>
              <a:t>Preform </a:t>
            </a:r>
            <a:r>
              <a:rPr lang="en-US" altLang="en-US" sz="1600" dirty="0">
                <a:solidFill>
                  <a:srgbClr val="00B0F0"/>
                </a:solidFill>
              </a:rPr>
              <a:t>hand hygiene.</a:t>
            </a:r>
            <a:endParaRPr lang="en-US" altLang="en-US" sz="1600" b="1" dirty="0">
              <a:solidFill>
                <a:srgbClr val="00B0F0"/>
              </a:solidFill>
            </a:endParaRPr>
          </a:p>
        </p:txBody>
      </p:sp>
      <p:pic>
        <p:nvPicPr>
          <p:cNvPr id="20495" name="Picture 23"/>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801941" y="3597845"/>
            <a:ext cx="1514475"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96" name="TextBox 24"/>
          <p:cNvSpPr txBox="1">
            <a:spLocks noChangeArrowheads="1"/>
          </p:cNvSpPr>
          <p:nvPr/>
        </p:nvSpPr>
        <p:spPr bwMode="auto">
          <a:xfrm>
            <a:off x="1979712" y="5548191"/>
            <a:ext cx="5334000" cy="329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058" tIns="41029" rIns="82058" bIns="4102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altLang="en-US" sz="1600" b="1" dirty="0"/>
              <a:t>9. </a:t>
            </a:r>
            <a:r>
              <a:rPr lang="en-US" altLang="en-US" sz="1600" dirty="0"/>
              <a:t>Proceed to the </a:t>
            </a:r>
            <a:r>
              <a:rPr lang="en-US" altLang="en-US" sz="1600" dirty="0">
                <a:solidFill>
                  <a:srgbClr val="00B0F0"/>
                </a:solidFill>
              </a:rPr>
              <a:t>clean area </a:t>
            </a:r>
            <a:r>
              <a:rPr lang="en-US" altLang="en-US" sz="1600" dirty="0"/>
              <a:t>of the isolation facility.</a:t>
            </a:r>
            <a:endParaRPr lang="en-US" altLang="en-US" sz="1600" b="1" dirty="0"/>
          </a:p>
        </p:txBody>
      </p:sp>
      <p:sp>
        <p:nvSpPr>
          <p:cNvPr id="17" name="TextBox 16"/>
          <p:cNvSpPr txBox="1"/>
          <p:nvPr/>
        </p:nvSpPr>
        <p:spPr>
          <a:xfrm>
            <a:off x="0" y="204788"/>
            <a:ext cx="9144000" cy="575302"/>
          </a:xfrm>
          <a:prstGeom prst="rect">
            <a:avLst/>
          </a:prstGeom>
          <a:noFill/>
        </p:spPr>
        <p:txBody>
          <a:bodyPr wrap="square" lIns="82058" tIns="41029" rIns="82058" bIns="41029">
            <a:spAutoFit/>
          </a:bodyPr>
          <a:lstStyle/>
          <a:p>
            <a:pPr algn="ctr">
              <a:defRPr/>
            </a:pPr>
            <a:r>
              <a:rPr lang="en-US" sz="3200" b="1" dirty="0">
                <a:solidFill>
                  <a:srgbClr val="002060"/>
                </a:solidFill>
                <a:effectLst>
                  <a:outerShdw blurRad="38100" dist="38100" dir="2700000" algn="tl">
                    <a:srgbClr val="000000">
                      <a:alpha val="43137"/>
                    </a:srgbClr>
                  </a:outerShdw>
                </a:effectLst>
                <a:ea typeface="Verdana" pitchFamily="34" charset="0"/>
                <a:cs typeface="Verdana" pitchFamily="34" charset="0"/>
              </a:rPr>
              <a:t>Steps to Remove </a:t>
            </a:r>
            <a:r>
              <a:rPr lang="en-US" sz="3200" b="1" dirty="0" smtClean="0">
                <a:solidFill>
                  <a:srgbClr val="002060"/>
                </a:solidFill>
                <a:effectLst>
                  <a:outerShdw blurRad="38100" dist="38100" dir="2700000" algn="tl">
                    <a:srgbClr val="000000">
                      <a:alpha val="43137"/>
                    </a:srgbClr>
                  </a:outerShdw>
                </a:effectLst>
                <a:ea typeface="Verdana" pitchFamily="34" charset="0"/>
                <a:cs typeface="Verdana" pitchFamily="34" charset="0"/>
              </a:rPr>
              <a:t>PPE (2)</a:t>
            </a:r>
            <a:endParaRPr lang="en-US" sz="3200" b="1" dirty="0">
              <a:solidFill>
                <a:srgbClr val="002060"/>
              </a:solidFill>
              <a:effectLst>
                <a:outerShdw blurRad="38100" dist="38100" dir="2700000" algn="tl">
                  <a:srgbClr val="000000">
                    <a:alpha val="43137"/>
                  </a:srgbClr>
                </a:outerShdw>
              </a:effectLst>
              <a:ea typeface="Verdana" pitchFamily="34" charset="0"/>
              <a:cs typeface="Verdana" pitchFamily="34" charset="0"/>
            </a:endParaRPr>
          </a:p>
        </p:txBody>
      </p:sp>
    </p:spTree>
    <p:extLst>
      <p:ext uri="{BB962C8B-B14F-4D97-AF65-F5344CB8AC3E}">
        <p14:creationId xmlns:p14="http://schemas.microsoft.com/office/powerpoint/2010/main" val="218959966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48308"/>
            <a:ext cx="9144000" cy="760412"/>
          </a:xfrm>
        </p:spPr>
        <p:txBody>
          <a:bodyPr/>
          <a:lstStyle/>
          <a:p>
            <a:pPr>
              <a:defRPr/>
            </a:pPr>
            <a:r>
              <a:rPr lang="en-US" sz="3200" b="1" dirty="0">
                <a:solidFill>
                  <a:srgbClr val="002060"/>
                </a:solidFill>
                <a:effectLst>
                  <a:outerShdw blurRad="38100" dist="38100" dir="2700000" algn="tl">
                    <a:srgbClr val="000000">
                      <a:alpha val="43137"/>
                    </a:srgbClr>
                  </a:outerShdw>
                </a:effectLst>
                <a:latin typeface="+mn-lt"/>
                <a:ea typeface="Verdana" pitchFamily="34" charset="0"/>
                <a:cs typeface="Verdana" pitchFamily="34" charset="0"/>
              </a:rPr>
              <a:t>Important details on how to remove the gloves and gown </a:t>
            </a:r>
          </a:p>
        </p:txBody>
      </p:sp>
      <p:pic>
        <p:nvPicPr>
          <p:cNvPr id="18435"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28105" y="1243359"/>
            <a:ext cx="7488311" cy="4831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4504523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50117" y="44624"/>
            <a:ext cx="8714371" cy="6073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5384084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00100" y="-27384"/>
            <a:ext cx="7543800" cy="1141412"/>
          </a:xfrm>
        </p:spPr>
        <p:txBody>
          <a:bodyPr/>
          <a:lstStyle/>
          <a:p>
            <a:pPr>
              <a:defRPr/>
            </a:pPr>
            <a:r>
              <a:rPr lang="en-US" sz="2500" b="1" dirty="0">
                <a:solidFill>
                  <a:srgbClr val="002060"/>
                </a:solidFill>
                <a:effectLst>
                  <a:outerShdw blurRad="38100" dist="38100" dir="2700000" algn="tl">
                    <a:srgbClr val="000000">
                      <a:alpha val="43137"/>
                    </a:srgbClr>
                  </a:outerShdw>
                </a:effectLst>
                <a:latin typeface="+mn-lt"/>
                <a:ea typeface="Verdana" pitchFamily="34" charset="0"/>
                <a:cs typeface="Verdana" pitchFamily="34" charset="0"/>
              </a:rPr>
              <a:t>Dedicated trained staff to supervise removal of PPE that assures each step of safe removal</a:t>
            </a:r>
          </a:p>
        </p:txBody>
      </p:sp>
      <p:pic>
        <p:nvPicPr>
          <p:cNvPr id="21507" name="Content Placeholder 6"/>
          <p:cNvPicPr>
            <a:picLocks noGrp="1" noChangeAspect="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a:xfrm>
            <a:off x="415925" y="2204864"/>
            <a:ext cx="4010025" cy="2919413"/>
          </a:xfrm>
          <a:prstGeom prst="rect">
            <a:avLst/>
          </a:prstGeom>
          <a:ln>
            <a:noFill/>
          </a:ln>
          <a:effectLst>
            <a:outerShdw blurRad="292100" dist="139700" dir="2700000" algn="tl" rotWithShape="0">
              <a:srgbClr val="333333">
                <a:alpha val="65000"/>
              </a:srgbClr>
            </a:outerShdw>
          </a:effectLst>
        </p:spPr>
      </p:pic>
      <p:pic>
        <p:nvPicPr>
          <p:cNvPr id="21508" name="Content Placeholder 7"/>
          <p:cNvPicPr>
            <a:picLocks noGrp="1" noChangeAspect="1"/>
          </p:cNvPicPr>
          <p:nvPr>
            <p:ph sz="half" idx="4294967295"/>
          </p:nvPr>
        </p:nvPicPr>
        <p:blipFill>
          <a:blip r:embed="rId3">
            <a:extLst>
              <a:ext uri="{28A0092B-C50C-407E-A947-70E740481C1C}">
                <a14:useLocalDpi xmlns:a14="http://schemas.microsoft.com/office/drawing/2010/main" val="0"/>
              </a:ext>
            </a:extLst>
          </a:blip>
          <a:srcRect/>
          <a:stretch>
            <a:fillRect/>
          </a:stretch>
        </p:blipFill>
        <p:spPr>
          <a:xfrm>
            <a:off x="4710113" y="2209627"/>
            <a:ext cx="3978275" cy="28956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399168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35496" y="1228690"/>
            <a:ext cx="9073008" cy="400110"/>
          </a:xfrm>
          <a:prstGeom prst="rect">
            <a:avLst/>
          </a:prstGeom>
          <a:noFill/>
        </p:spPr>
        <p:txBody>
          <a:bodyPr wrap="square" rtlCol="0">
            <a:spAutoFit/>
          </a:bodyPr>
          <a:lstStyle/>
          <a:p>
            <a:r>
              <a:rPr lang="en-US" altLang="en-US" sz="2000" b="1" dirty="0" smtClean="0">
                <a:solidFill>
                  <a:srgbClr val="002060"/>
                </a:solidFill>
                <a:effectLst>
                  <a:outerShdw blurRad="38100" dist="38100" dir="2700000" algn="tl">
                    <a:srgbClr val="000000">
                      <a:alpha val="43137"/>
                    </a:srgbClr>
                  </a:outerShdw>
                </a:effectLst>
                <a:ea typeface="Verdana" pitchFamily="34" charset="0"/>
                <a:cs typeface="Verdana" pitchFamily="34" charset="0"/>
              </a:rPr>
              <a:t>                    Standard precautions- at all times, for all patients</a:t>
            </a:r>
            <a:endParaRPr lang="en-US" altLang="en-US" sz="2000" b="1" dirty="0">
              <a:solidFill>
                <a:srgbClr val="002060"/>
              </a:solidFill>
              <a:effectLst>
                <a:outerShdw blurRad="38100" dist="38100" dir="2700000" algn="tl">
                  <a:srgbClr val="000000">
                    <a:alpha val="43137"/>
                  </a:srgbClr>
                </a:outerShdw>
              </a:effectLst>
              <a:ea typeface="Verdana" pitchFamily="34" charset="0"/>
              <a:cs typeface="Verdana" pitchFamily="34" charset="0"/>
            </a:endParaRPr>
          </a:p>
        </p:txBody>
      </p:sp>
      <p:sp>
        <p:nvSpPr>
          <p:cNvPr id="2" name="TextBox 1"/>
          <p:cNvSpPr txBox="1"/>
          <p:nvPr/>
        </p:nvSpPr>
        <p:spPr>
          <a:xfrm>
            <a:off x="525943" y="1865144"/>
            <a:ext cx="8305800" cy="4278094"/>
          </a:xfrm>
          <a:prstGeom prst="rect">
            <a:avLst/>
          </a:prstGeom>
          <a:noFill/>
        </p:spPr>
        <p:txBody>
          <a:bodyPr wrap="square" rtlCol="0">
            <a:spAutoFit/>
          </a:bodyPr>
          <a:lstStyle/>
          <a:p>
            <a:pPr algn="just"/>
            <a:r>
              <a:rPr lang="en-US" sz="2800" b="1" dirty="0" smtClean="0">
                <a:solidFill>
                  <a:srgbClr val="FF0000"/>
                </a:solidFill>
                <a:effectLst>
                  <a:outerShdw blurRad="38100" dist="38100" dir="2700000" algn="tl">
                    <a:srgbClr val="000000">
                      <a:alpha val="43137"/>
                    </a:srgbClr>
                  </a:outerShdw>
                </a:effectLst>
              </a:rPr>
              <a:t>Hand hygiene</a:t>
            </a:r>
          </a:p>
          <a:p>
            <a:pPr algn="just"/>
            <a:endParaRPr lang="en-US" sz="2400" b="1" dirty="0" smtClean="0">
              <a:solidFill>
                <a:srgbClr val="002060"/>
              </a:solidFill>
              <a:effectLst>
                <a:outerShdw blurRad="38100" dist="38100" dir="2700000" algn="tl">
                  <a:srgbClr val="000000">
                    <a:alpha val="43137"/>
                  </a:srgbClr>
                </a:outerShdw>
              </a:effectLst>
            </a:endParaRPr>
          </a:p>
          <a:p>
            <a:pPr algn="just"/>
            <a:r>
              <a:rPr lang="en-US" dirty="0" smtClean="0">
                <a:solidFill>
                  <a:srgbClr val="002060"/>
                </a:solidFill>
              </a:rPr>
              <a:t>Ensure availability of hand-washing facilities with clean running water.</a:t>
            </a:r>
          </a:p>
          <a:p>
            <a:pPr algn="just"/>
            <a:endParaRPr lang="en-US" dirty="0" smtClean="0">
              <a:solidFill>
                <a:srgbClr val="002060"/>
              </a:solidFill>
            </a:endParaRPr>
          </a:p>
          <a:p>
            <a:pPr algn="just"/>
            <a:r>
              <a:rPr lang="en-US" dirty="0" smtClean="0">
                <a:solidFill>
                  <a:srgbClr val="002060"/>
                </a:solidFill>
              </a:rPr>
              <a:t>Ensure availability of hand hygiene products (clean water, soap, single-use clean towels, and alcohol-based hand rub). Alcohol-based hand rubs should be made available at every point of care and are the standard of care. </a:t>
            </a:r>
          </a:p>
          <a:p>
            <a:pPr algn="just"/>
            <a:endParaRPr lang="en-US" dirty="0" smtClean="0">
              <a:solidFill>
                <a:srgbClr val="002060"/>
              </a:solidFill>
            </a:endParaRPr>
          </a:p>
          <a:p>
            <a:pPr algn="just"/>
            <a:r>
              <a:rPr lang="en-US" dirty="0" smtClean="0">
                <a:solidFill>
                  <a:srgbClr val="002060"/>
                </a:solidFill>
              </a:rPr>
              <a:t>When to wash hands with soap and running water. </a:t>
            </a:r>
          </a:p>
          <a:p>
            <a:pPr marL="285750" indent="-285750" algn="just">
              <a:buFont typeface="Arial" panose="020B0604020202020204" pitchFamily="34" charset="0"/>
              <a:buChar char="•"/>
            </a:pPr>
            <a:r>
              <a:rPr lang="en-US" dirty="0" smtClean="0">
                <a:solidFill>
                  <a:srgbClr val="002060"/>
                </a:solidFill>
              </a:rPr>
              <a:t>When hands are visibly dirty. </a:t>
            </a:r>
          </a:p>
          <a:p>
            <a:pPr algn="just"/>
            <a:endParaRPr lang="en-US" dirty="0" smtClean="0">
              <a:solidFill>
                <a:srgbClr val="002060"/>
              </a:solidFill>
            </a:endParaRPr>
          </a:p>
          <a:p>
            <a:pPr algn="just"/>
            <a:r>
              <a:rPr lang="en-US" dirty="0" smtClean="0">
                <a:solidFill>
                  <a:srgbClr val="002060"/>
                </a:solidFill>
              </a:rPr>
              <a:t>When to use alcohol-based hand rub:</a:t>
            </a:r>
          </a:p>
          <a:p>
            <a:pPr marL="285750" indent="-285750" algn="just">
              <a:buFont typeface="Arial" panose="020B0604020202020204" pitchFamily="34" charset="0"/>
              <a:buChar char="•"/>
            </a:pPr>
            <a:r>
              <a:rPr lang="en-US" dirty="0" smtClean="0">
                <a:solidFill>
                  <a:srgbClr val="002060"/>
                </a:solidFill>
              </a:rPr>
              <a:t>When hands appear clean (i.e. are not visibly soiled).</a:t>
            </a:r>
          </a:p>
          <a:p>
            <a:pPr algn="just"/>
            <a:endParaRPr lang="en-US" dirty="0" smtClean="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72200" y="4221088"/>
            <a:ext cx="1981200" cy="1458884"/>
          </a:xfrm>
          <a:prstGeom prst="rect">
            <a:avLst/>
          </a:prstGeom>
        </p:spPr>
      </p:pic>
      <p:sp>
        <p:nvSpPr>
          <p:cNvPr id="7" name="TextBox 6"/>
          <p:cNvSpPr txBox="1"/>
          <p:nvPr/>
        </p:nvSpPr>
        <p:spPr>
          <a:xfrm>
            <a:off x="35496" y="-27384"/>
            <a:ext cx="8784976" cy="1015663"/>
          </a:xfrm>
          <a:prstGeom prst="rect">
            <a:avLst/>
          </a:prstGeom>
          <a:noFill/>
        </p:spPr>
        <p:txBody>
          <a:bodyPr wrap="square" rtlCol="0">
            <a:spAutoFit/>
          </a:bodyPr>
          <a:lstStyle/>
          <a:p>
            <a:pPr lvl="1" algn="ctr"/>
            <a:r>
              <a:rPr lang="en-GB" sz="2000" b="1" dirty="0" smtClean="0">
                <a:solidFill>
                  <a:srgbClr val="002060"/>
                </a:solidFill>
              </a:rPr>
              <a:t>Intermediate </a:t>
            </a:r>
            <a:r>
              <a:rPr lang="en-GB" sz="2000" b="1" dirty="0">
                <a:solidFill>
                  <a:srgbClr val="002060"/>
                </a:solidFill>
              </a:rPr>
              <a:t>Objective 1: Sensitization of health-care workers and </a:t>
            </a:r>
            <a:endParaRPr lang="en-GB" sz="2000" b="1" dirty="0" smtClean="0">
              <a:solidFill>
                <a:srgbClr val="002060"/>
              </a:solidFill>
            </a:endParaRPr>
          </a:p>
          <a:p>
            <a:pPr lvl="1" algn="ctr"/>
            <a:r>
              <a:rPr lang="en-US" sz="2000" b="1" dirty="0" smtClean="0">
                <a:solidFill>
                  <a:srgbClr val="002060"/>
                </a:solidFill>
              </a:rPr>
              <a:t>increase </a:t>
            </a:r>
            <a:r>
              <a:rPr lang="en-US" sz="2000" b="1" dirty="0">
                <a:solidFill>
                  <a:srgbClr val="002060"/>
                </a:solidFill>
              </a:rPr>
              <a:t>the general awareness about hygiene and how to effectively implement infection prevention and control</a:t>
            </a:r>
          </a:p>
        </p:txBody>
      </p:sp>
    </p:spTree>
    <p:extLst>
      <p:ext uri="{BB962C8B-B14F-4D97-AF65-F5344CB8AC3E}">
        <p14:creationId xmlns:p14="http://schemas.microsoft.com/office/powerpoint/2010/main" val="406457900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55638" y="116632"/>
            <a:ext cx="7804794" cy="861774"/>
          </a:xfrm>
          <a:prstGeom prst="rect">
            <a:avLst/>
          </a:prstGeom>
        </p:spPr>
        <p:txBody>
          <a:bodyPr wrap="square" lIns="0" tIns="0" rIns="0" bIns="0">
            <a:spAutoFit/>
          </a:bodyPr>
          <a:lstStyle>
            <a:lvl1pPr marL="11113" indent="1905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altLang="en-US" sz="2800" b="1" dirty="0">
                <a:solidFill>
                  <a:srgbClr val="002060"/>
                </a:solidFill>
                <a:effectLst>
                  <a:outerShdw blurRad="38100" dist="38100" dir="2700000" algn="tl">
                    <a:srgbClr val="000000">
                      <a:alpha val="43137"/>
                    </a:srgbClr>
                  </a:outerShdw>
                </a:effectLst>
                <a:latin typeface="Arial" panose="020B0604020202020204" pitchFamily="34" charset="0"/>
                <a:ea typeface="Verdana" pitchFamily="34" charset="0"/>
                <a:cs typeface="Arial" panose="020B0604020202020204" pitchFamily="34" charset="0"/>
              </a:rPr>
              <a:t>When taking off PPE- important to separate reusable from disposable</a:t>
            </a:r>
          </a:p>
        </p:txBody>
      </p:sp>
      <p:sp>
        <p:nvSpPr>
          <p:cNvPr id="3" name="object 3"/>
          <p:cNvSpPr txBox="1"/>
          <p:nvPr/>
        </p:nvSpPr>
        <p:spPr>
          <a:xfrm>
            <a:off x="1005284" y="1333450"/>
            <a:ext cx="5835650" cy="358775"/>
          </a:xfrm>
          <a:prstGeom prst="rect">
            <a:avLst/>
          </a:prstGeom>
        </p:spPr>
        <p:txBody>
          <a:bodyPr lIns="0" tIns="0" rIns="0" bIns="0">
            <a:spAutoFit/>
          </a:bodyPr>
          <a:lstStyle/>
          <a:p>
            <a:pPr marL="11397">
              <a:lnSpc>
                <a:spcPts val="2827"/>
              </a:lnSpc>
              <a:tabLst>
                <a:tab pos="4143942" algn="l"/>
              </a:tabLst>
              <a:defRPr/>
            </a:pPr>
            <a:r>
              <a:rPr sz="2300" b="1" dirty="0" smtClean="0">
                <a:solidFill>
                  <a:srgbClr val="00B0F0"/>
                </a:solidFill>
                <a:latin typeface="Arial"/>
                <a:cs typeface="Arial"/>
              </a:rPr>
              <a:t>R</a:t>
            </a:r>
            <a:r>
              <a:rPr sz="2300" b="1" spc="9" dirty="0" smtClean="0">
                <a:solidFill>
                  <a:srgbClr val="00B0F0"/>
                </a:solidFill>
                <a:latin typeface="Arial"/>
                <a:cs typeface="Arial"/>
              </a:rPr>
              <a:t>eusab</a:t>
            </a:r>
            <a:r>
              <a:rPr sz="2300" b="1" spc="13" dirty="0" smtClean="0">
                <a:solidFill>
                  <a:srgbClr val="00B0F0"/>
                </a:solidFill>
                <a:latin typeface="Arial"/>
                <a:cs typeface="Arial"/>
              </a:rPr>
              <a:t>l</a:t>
            </a:r>
            <a:r>
              <a:rPr sz="2300" b="1" spc="9" dirty="0" smtClean="0">
                <a:solidFill>
                  <a:srgbClr val="00B0F0"/>
                </a:solidFill>
                <a:latin typeface="Arial"/>
                <a:cs typeface="Arial"/>
              </a:rPr>
              <a:t>e</a:t>
            </a:r>
            <a:r>
              <a:rPr sz="2300" b="1" dirty="0">
                <a:solidFill>
                  <a:srgbClr val="00B0F0"/>
                </a:solidFill>
                <a:latin typeface="Times New Roman"/>
                <a:cs typeface="Times New Roman"/>
              </a:rPr>
              <a:t>	</a:t>
            </a:r>
            <a:r>
              <a:rPr sz="2400" b="1" spc="-31" dirty="0">
                <a:solidFill>
                  <a:srgbClr val="00B0F0"/>
                </a:solidFill>
                <a:latin typeface="Arial"/>
                <a:cs typeface="Arial"/>
              </a:rPr>
              <a:t>D</a:t>
            </a:r>
            <a:r>
              <a:rPr sz="2400" b="1" dirty="0">
                <a:solidFill>
                  <a:srgbClr val="00B0F0"/>
                </a:solidFill>
                <a:latin typeface="Arial"/>
                <a:cs typeface="Arial"/>
              </a:rPr>
              <a:t>i</a:t>
            </a:r>
            <a:r>
              <a:rPr sz="2400" b="1" spc="-22" dirty="0">
                <a:solidFill>
                  <a:srgbClr val="00B0F0"/>
                </a:solidFill>
                <a:latin typeface="Arial"/>
                <a:cs typeface="Arial"/>
              </a:rPr>
              <a:t>sposab</a:t>
            </a:r>
            <a:r>
              <a:rPr sz="2400" b="1" dirty="0">
                <a:solidFill>
                  <a:srgbClr val="00B0F0"/>
                </a:solidFill>
                <a:latin typeface="Arial"/>
                <a:cs typeface="Arial"/>
              </a:rPr>
              <a:t>l</a:t>
            </a:r>
            <a:r>
              <a:rPr sz="2400" b="1" spc="-13" dirty="0">
                <a:solidFill>
                  <a:srgbClr val="00B0F0"/>
                </a:solidFill>
                <a:latin typeface="Arial"/>
                <a:cs typeface="Arial"/>
              </a:rPr>
              <a:t>e</a:t>
            </a:r>
            <a:endParaRPr sz="2400" dirty="0">
              <a:solidFill>
                <a:srgbClr val="00B0F0"/>
              </a:solidFill>
              <a:latin typeface="Arial"/>
              <a:cs typeface="Arial"/>
            </a:endParaRPr>
          </a:p>
        </p:txBody>
      </p:sp>
      <p:sp>
        <p:nvSpPr>
          <p:cNvPr id="4" name="object 4"/>
          <p:cNvSpPr txBox="1"/>
          <p:nvPr/>
        </p:nvSpPr>
        <p:spPr>
          <a:xfrm>
            <a:off x="1005284" y="1782713"/>
            <a:ext cx="3181350" cy="2916237"/>
          </a:xfrm>
          <a:prstGeom prst="rect">
            <a:avLst/>
          </a:prstGeom>
        </p:spPr>
        <p:txBody>
          <a:bodyPr lIns="0" tIns="0" rIns="0" bIns="0">
            <a:spAutoFit/>
          </a:bodyPr>
          <a:lstStyle>
            <a:lvl1pPr marL="349250" indent="-338138" eaLnBrk="0" hangingPunct="0">
              <a:tabLst>
                <a:tab pos="350838" algn="l"/>
              </a:tabLst>
              <a:defRPr>
                <a:solidFill>
                  <a:schemeClr val="tx1"/>
                </a:solidFill>
                <a:latin typeface="Arial" charset="0"/>
              </a:defRPr>
            </a:lvl1pPr>
            <a:lvl2pPr marL="742950" indent="-285750" eaLnBrk="0" hangingPunct="0">
              <a:tabLst>
                <a:tab pos="350838" algn="l"/>
              </a:tabLst>
              <a:defRPr>
                <a:solidFill>
                  <a:schemeClr val="tx1"/>
                </a:solidFill>
                <a:latin typeface="Arial" charset="0"/>
              </a:defRPr>
            </a:lvl2pPr>
            <a:lvl3pPr marL="1143000" indent="-228600" eaLnBrk="0" hangingPunct="0">
              <a:tabLst>
                <a:tab pos="350838" algn="l"/>
              </a:tabLst>
              <a:defRPr>
                <a:solidFill>
                  <a:schemeClr val="tx1"/>
                </a:solidFill>
                <a:latin typeface="Arial" charset="0"/>
              </a:defRPr>
            </a:lvl3pPr>
            <a:lvl4pPr marL="1600200" indent="-228600" eaLnBrk="0" hangingPunct="0">
              <a:tabLst>
                <a:tab pos="350838" algn="l"/>
              </a:tabLst>
              <a:defRPr>
                <a:solidFill>
                  <a:schemeClr val="tx1"/>
                </a:solidFill>
                <a:latin typeface="Arial" charset="0"/>
              </a:defRPr>
            </a:lvl4pPr>
            <a:lvl5pPr marL="2057400" indent="-228600" eaLnBrk="0" hangingPunct="0">
              <a:tabLst>
                <a:tab pos="350838" algn="l"/>
              </a:tabLst>
              <a:defRPr>
                <a:solidFill>
                  <a:schemeClr val="tx1"/>
                </a:solidFill>
                <a:latin typeface="Arial" charset="0"/>
              </a:defRPr>
            </a:lvl5pPr>
            <a:lvl6pPr marL="2514600" indent="-228600" eaLnBrk="0" fontAlgn="base" hangingPunct="0">
              <a:spcBef>
                <a:spcPct val="0"/>
              </a:spcBef>
              <a:spcAft>
                <a:spcPct val="0"/>
              </a:spcAft>
              <a:tabLst>
                <a:tab pos="350838" algn="l"/>
              </a:tabLst>
              <a:defRPr>
                <a:solidFill>
                  <a:schemeClr val="tx1"/>
                </a:solidFill>
                <a:latin typeface="Arial" charset="0"/>
              </a:defRPr>
            </a:lvl6pPr>
            <a:lvl7pPr marL="2971800" indent="-228600" eaLnBrk="0" fontAlgn="base" hangingPunct="0">
              <a:spcBef>
                <a:spcPct val="0"/>
              </a:spcBef>
              <a:spcAft>
                <a:spcPct val="0"/>
              </a:spcAft>
              <a:tabLst>
                <a:tab pos="350838" algn="l"/>
              </a:tabLst>
              <a:defRPr>
                <a:solidFill>
                  <a:schemeClr val="tx1"/>
                </a:solidFill>
                <a:latin typeface="Arial" charset="0"/>
              </a:defRPr>
            </a:lvl7pPr>
            <a:lvl8pPr marL="3429000" indent="-228600" eaLnBrk="0" fontAlgn="base" hangingPunct="0">
              <a:spcBef>
                <a:spcPct val="0"/>
              </a:spcBef>
              <a:spcAft>
                <a:spcPct val="0"/>
              </a:spcAft>
              <a:tabLst>
                <a:tab pos="350838" algn="l"/>
              </a:tabLst>
              <a:defRPr>
                <a:solidFill>
                  <a:schemeClr val="tx1"/>
                </a:solidFill>
                <a:latin typeface="Arial" charset="0"/>
              </a:defRPr>
            </a:lvl8pPr>
            <a:lvl9pPr marL="3886200" indent="-228600" eaLnBrk="0" fontAlgn="base" hangingPunct="0">
              <a:spcBef>
                <a:spcPct val="0"/>
              </a:spcBef>
              <a:spcAft>
                <a:spcPct val="0"/>
              </a:spcAft>
              <a:tabLst>
                <a:tab pos="350838" algn="l"/>
              </a:tabLst>
              <a:defRPr>
                <a:solidFill>
                  <a:schemeClr val="tx1"/>
                </a:solidFill>
                <a:latin typeface="Arial" charset="0"/>
              </a:defRPr>
            </a:lvl9pPr>
          </a:lstStyle>
          <a:p>
            <a:pPr eaLnBrk="1" hangingPunct="1">
              <a:buFont typeface="Arial" charset="0"/>
              <a:buChar char="•"/>
            </a:pPr>
            <a:r>
              <a:rPr lang="en-US" altLang="en-US" sz="2300" dirty="0">
                <a:cs typeface="Arial" charset="0"/>
              </a:rPr>
              <a:t>Face</a:t>
            </a:r>
            <a:r>
              <a:rPr lang="en-US" altLang="en-US" sz="2300" dirty="0">
                <a:latin typeface="Times New Roman" pitchFamily="18" charset="0"/>
                <a:cs typeface="Times New Roman" pitchFamily="18" charset="0"/>
              </a:rPr>
              <a:t> </a:t>
            </a:r>
            <a:r>
              <a:rPr lang="en-US" altLang="en-US" sz="2300" dirty="0">
                <a:cs typeface="Arial" charset="0"/>
              </a:rPr>
              <a:t>shields</a:t>
            </a:r>
          </a:p>
          <a:p>
            <a:pPr eaLnBrk="1" hangingPunct="1">
              <a:spcBef>
                <a:spcPts val="550"/>
              </a:spcBef>
              <a:buSzPct val="98000"/>
              <a:buFont typeface="Arial" charset="0"/>
              <a:buChar char="•"/>
            </a:pPr>
            <a:r>
              <a:rPr lang="en-US" altLang="en-US" sz="2400" dirty="0">
                <a:cs typeface="Arial" charset="0"/>
              </a:rPr>
              <a:t>Goggles</a:t>
            </a:r>
          </a:p>
          <a:p>
            <a:pPr eaLnBrk="1" hangingPunct="1">
              <a:spcBef>
                <a:spcPts val="575"/>
              </a:spcBef>
              <a:buSzPct val="98000"/>
              <a:buFont typeface="Arial" charset="0"/>
              <a:buChar char="•"/>
            </a:pPr>
            <a:r>
              <a:rPr lang="en-US" altLang="en-US" sz="2400" dirty="0">
                <a:cs typeface="Arial" charset="0"/>
              </a:rPr>
              <a:t>Aprons- heavy duty</a:t>
            </a:r>
          </a:p>
          <a:p>
            <a:pPr eaLnBrk="1" hangingPunct="1">
              <a:spcBef>
                <a:spcPts val="588"/>
              </a:spcBef>
              <a:buFont typeface="Arial" charset="0"/>
              <a:buChar char="•"/>
            </a:pPr>
            <a:r>
              <a:rPr lang="en-US" altLang="en-US" sz="2300" dirty="0">
                <a:cs typeface="Arial" charset="0"/>
              </a:rPr>
              <a:t>Gum</a:t>
            </a:r>
            <a:r>
              <a:rPr lang="en-US" altLang="en-US" sz="2300" dirty="0">
                <a:latin typeface="Times New Roman" pitchFamily="18" charset="0"/>
                <a:cs typeface="Times New Roman" pitchFamily="18" charset="0"/>
              </a:rPr>
              <a:t> </a:t>
            </a:r>
            <a:r>
              <a:rPr lang="en-US" altLang="en-US" sz="2300" dirty="0">
                <a:cs typeface="Arial" charset="0"/>
              </a:rPr>
              <a:t>boots</a:t>
            </a:r>
          </a:p>
          <a:p>
            <a:pPr eaLnBrk="1" hangingPunct="1">
              <a:lnSpc>
                <a:spcPct val="101000"/>
              </a:lnSpc>
              <a:spcBef>
                <a:spcPts val="588"/>
              </a:spcBef>
              <a:buFont typeface="Arial" charset="0"/>
              <a:buChar char="•"/>
            </a:pPr>
            <a:r>
              <a:rPr lang="en-US" altLang="en-US" sz="2300" dirty="0">
                <a:cs typeface="Arial" charset="0"/>
              </a:rPr>
              <a:t>Gowns</a:t>
            </a:r>
            <a:r>
              <a:rPr lang="en-US" altLang="en-US" sz="2300" dirty="0">
                <a:latin typeface="Times New Roman" pitchFamily="18" charset="0"/>
                <a:cs typeface="Times New Roman" pitchFamily="18" charset="0"/>
              </a:rPr>
              <a:t> </a:t>
            </a:r>
            <a:r>
              <a:rPr lang="en-US" altLang="en-US" sz="2300" dirty="0">
                <a:cs typeface="Arial" charset="0"/>
              </a:rPr>
              <a:t>which</a:t>
            </a:r>
            <a:r>
              <a:rPr lang="en-US" altLang="en-US" sz="2300" dirty="0">
                <a:latin typeface="Times New Roman" pitchFamily="18" charset="0"/>
                <a:cs typeface="Times New Roman" pitchFamily="18" charset="0"/>
              </a:rPr>
              <a:t> </a:t>
            </a:r>
            <a:r>
              <a:rPr lang="en-US" altLang="en-US" sz="2300" dirty="0">
                <a:cs typeface="Arial" charset="0"/>
              </a:rPr>
              <a:t>can</a:t>
            </a:r>
            <a:r>
              <a:rPr lang="en-US" altLang="en-US" sz="2300" dirty="0">
                <a:latin typeface="Times New Roman" pitchFamily="18" charset="0"/>
                <a:cs typeface="Times New Roman" pitchFamily="18" charset="0"/>
              </a:rPr>
              <a:t> </a:t>
            </a:r>
            <a:r>
              <a:rPr lang="en-US" altLang="en-US" sz="2300" dirty="0">
                <a:cs typeface="Arial" charset="0"/>
              </a:rPr>
              <a:t>be</a:t>
            </a:r>
            <a:r>
              <a:rPr lang="en-US" altLang="en-US" sz="2300" dirty="0">
                <a:latin typeface="Times New Roman" pitchFamily="18" charset="0"/>
                <a:cs typeface="Times New Roman" pitchFamily="18" charset="0"/>
              </a:rPr>
              <a:t> </a:t>
            </a:r>
            <a:r>
              <a:rPr lang="en-US" altLang="en-US" sz="2300" dirty="0">
                <a:cs typeface="Arial" charset="0"/>
              </a:rPr>
              <a:t>laundered</a:t>
            </a:r>
          </a:p>
          <a:p>
            <a:pPr eaLnBrk="1" hangingPunct="1">
              <a:spcBef>
                <a:spcPts val="550"/>
              </a:spcBef>
              <a:buSzPct val="98000"/>
              <a:buFont typeface="Arial" charset="0"/>
              <a:buChar char="•"/>
            </a:pPr>
            <a:r>
              <a:rPr lang="en-US" altLang="en-US" sz="2400" dirty="0">
                <a:cs typeface="Arial" charset="0"/>
              </a:rPr>
              <a:t>Scrub</a:t>
            </a:r>
            <a:r>
              <a:rPr lang="en-US" altLang="en-US" sz="2400" dirty="0">
                <a:latin typeface="Times New Roman" pitchFamily="18" charset="0"/>
                <a:cs typeface="Times New Roman" pitchFamily="18" charset="0"/>
              </a:rPr>
              <a:t> </a:t>
            </a:r>
            <a:r>
              <a:rPr lang="en-US" altLang="en-US" sz="2400" dirty="0">
                <a:cs typeface="Arial" charset="0"/>
              </a:rPr>
              <a:t>suits</a:t>
            </a:r>
          </a:p>
        </p:txBody>
      </p:sp>
      <p:sp>
        <p:nvSpPr>
          <p:cNvPr id="5" name="object 5"/>
          <p:cNvSpPr txBox="1"/>
          <p:nvPr/>
        </p:nvSpPr>
        <p:spPr>
          <a:xfrm>
            <a:off x="1005284" y="4789834"/>
            <a:ext cx="3632200" cy="1087438"/>
          </a:xfrm>
          <a:prstGeom prst="rect">
            <a:avLst/>
          </a:prstGeom>
        </p:spPr>
        <p:txBody>
          <a:bodyPr lIns="0" tIns="0" rIns="0" bIns="0">
            <a:spAutoFit/>
          </a:bodyPr>
          <a:lstStyle>
            <a:lvl1pPr marL="111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101000"/>
              </a:lnSpc>
            </a:pPr>
            <a:r>
              <a:rPr lang="en-US" altLang="en-US" sz="2300" dirty="0">
                <a:cs typeface="Arial" charset="0"/>
              </a:rPr>
              <a:t>Separate</a:t>
            </a:r>
            <a:r>
              <a:rPr lang="en-US" altLang="en-US" sz="2300" dirty="0">
                <a:latin typeface="Times New Roman" pitchFamily="18" charset="0"/>
                <a:cs typeface="Times New Roman" pitchFamily="18" charset="0"/>
              </a:rPr>
              <a:t> </a:t>
            </a:r>
            <a:r>
              <a:rPr lang="en-US" altLang="en-US" sz="2300" dirty="0">
                <a:cs typeface="Arial" charset="0"/>
              </a:rPr>
              <a:t>in</a:t>
            </a:r>
            <a:r>
              <a:rPr lang="en-US" altLang="en-US" sz="2300" dirty="0">
                <a:latin typeface="Times New Roman" pitchFamily="18" charset="0"/>
                <a:cs typeface="Times New Roman" pitchFamily="18" charset="0"/>
              </a:rPr>
              <a:t> </a:t>
            </a:r>
            <a:r>
              <a:rPr lang="en-US" altLang="en-US" sz="2300" dirty="0">
                <a:cs typeface="Arial" charset="0"/>
              </a:rPr>
              <a:t>containers,</a:t>
            </a:r>
            <a:r>
              <a:rPr lang="en-US" altLang="en-US" sz="2300" dirty="0">
                <a:latin typeface="Times New Roman" pitchFamily="18" charset="0"/>
                <a:cs typeface="Times New Roman" pitchFamily="18" charset="0"/>
              </a:rPr>
              <a:t> </a:t>
            </a:r>
            <a:r>
              <a:rPr lang="en-US" altLang="en-US" sz="2300" dirty="0">
                <a:cs typeface="Arial" charset="0"/>
              </a:rPr>
              <a:t>to</a:t>
            </a:r>
            <a:r>
              <a:rPr lang="en-US" altLang="en-US" sz="2300" dirty="0">
                <a:latin typeface="Times New Roman" pitchFamily="18" charset="0"/>
                <a:cs typeface="Times New Roman" pitchFamily="18" charset="0"/>
              </a:rPr>
              <a:t> </a:t>
            </a:r>
            <a:r>
              <a:rPr lang="en-US" altLang="en-US" sz="2300" dirty="0">
                <a:cs typeface="Arial" charset="0"/>
              </a:rPr>
              <a:t>be</a:t>
            </a:r>
            <a:r>
              <a:rPr lang="en-US" altLang="en-US" sz="2300" dirty="0">
                <a:latin typeface="Times New Roman" pitchFamily="18" charset="0"/>
                <a:cs typeface="Times New Roman" pitchFamily="18" charset="0"/>
              </a:rPr>
              <a:t> </a:t>
            </a:r>
            <a:r>
              <a:rPr lang="en-US" altLang="en-US" sz="2300" dirty="0">
                <a:cs typeface="Arial" charset="0"/>
              </a:rPr>
              <a:t>washed</a:t>
            </a:r>
            <a:r>
              <a:rPr lang="en-US" altLang="en-US" sz="2300" dirty="0">
                <a:latin typeface="Times New Roman" pitchFamily="18" charset="0"/>
                <a:cs typeface="Times New Roman" pitchFamily="18" charset="0"/>
              </a:rPr>
              <a:t> </a:t>
            </a:r>
            <a:r>
              <a:rPr lang="en-US" altLang="en-US" sz="2300" dirty="0">
                <a:cs typeface="Arial" charset="0"/>
              </a:rPr>
              <a:t>and</a:t>
            </a:r>
            <a:r>
              <a:rPr lang="en-US" altLang="en-US" sz="2300" dirty="0">
                <a:latin typeface="Times New Roman" pitchFamily="18" charset="0"/>
                <a:cs typeface="Times New Roman" pitchFamily="18" charset="0"/>
              </a:rPr>
              <a:t> </a:t>
            </a:r>
            <a:r>
              <a:rPr lang="en-US" altLang="en-US" sz="2300" dirty="0">
                <a:cs typeface="Arial" charset="0"/>
              </a:rPr>
              <a:t>disinfected</a:t>
            </a:r>
            <a:r>
              <a:rPr lang="en-US" altLang="en-US" sz="2300" dirty="0">
                <a:latin typeface="Times New Roman" pitchFamily="18" charset="0"/>
                <a:cs typeface="Times New Roman" pitchFamily="18" charset="0"/>
              </a:rPr>
              <a:t> </a:t>
            </a:r>
            <a:r>
              <a:rPr lang="en-US" altLang="en-US" sz="2400" dirty="0">
                <a:cs typeface="Arial" charset="0"/>
              </a:rPr>
              <a:t>with</a:t>
            </a:r>
            <a:r>
              <a:rPr lang="en-US" altLang="en-US" sz="2400" dirty="0">
                <a:latin typeface="Times New Roman" pitchFamily="18" charset="0"/>
                <a:cs typeface="Times New Roman" pitchFamily="18" charset="0"/>
              </a:rPr>
              <a:t> </a:t>
            </a:r>
            <a:r>
              <a:rPr lang="en-US" altLang="en-US" sz="2400" dirty="0">
                <a:cs typeface="Arial" charset="0"/>
              </a:rPr>
              <a:t>chlorine</a:t>
            </a:r>
            <a:r>
              <a:rPr lang="en-US" altLang="en-US" sz="2400" dirty="0">
                <a:latin typeface="Times New Roman" pitchFamily="18" charset="0"/>
                <a:cs typeface="Times New Roman" pitchFamily="18" charset="0"/>
              </a:rPr>
              <a:t> </a:t>
            </a:r>
            <a:r>
              <a:rPr lang="en-US" altLang="en-US" sz="2400" dirty="0">
                <a:cs typeface="Arial" charset="0"/>
              </a:rPr>
              <a:t>solution</a:t>
            </a:r>
          </a:p>
        </p:txBody>
      </p:sp>
      <p:sp>
        <p:nvSpPr>
          <p:cNvPr id="6" name="object 6"/>
          <p:cNvSpPr txBox="1"/>
          <p:nvPr/>
        </p:nvSpPr>
        <p:spPr>
          <a:xfrm>
            <a:off x="5193109" y="1782713"/>
            <a:ext cx="2835275" cy="2078037"/>
          </a:xfrm>
          <a:prstGeom prst="rect">
            <a:avLst/>
          </a:prstGeom>
        </p:spPr>
        <p:txBody>
          <a:bodyPr lIns="0" tIns="0" rIns="0" bIns="0">
            <a:spAutoFit/>
          </a:bodyPr>
          <a:lstStyle/>
          <a:p>
            <a:pPr marL="350457" indent="-339060">
              <a:buFont typeface="Arial"/>
              <a:buChar char="•"/>
              <a:tabLst>
                <a:tab pos="351027" algn="l"/>
              </a:tabLst>
              <a:defRPr/>
            </a:pPr>
            <a:r>
              <a:rPr sz="2300" spc="22" dirty="0">
                <a:latin typeface="Arial"/>
                <a:cs typeface="Arial"/>
              </a:rPr>
              <a:t>G</a:t>
            </a:r>
            <a:r>
              <a:rPr sz="2300" spc="-9" dirty="0">
                <a:latin typeface="Arial"/>
                <a:cs typeface="Arial"/>
              </a:rPr>
              <a:t>l</a:t>
            </a:r>
            <a:r>
              <a:rPr sz="2300" spc="4" dirty="0">
                <a:latin typeface="Arial"/>
                <a:cs typeface="Arial"/>
              </a:rPr>
              <a:t>o</a:t>
            </a:r>
            <a:r>
              <a:rPr sz="2300" spc="9" dirty="0">
                <a:latin typeface="Arial"/>
                <a:cs typeface="Arial"/>
              </a:rPr>
              <a:t>v</a:t>
            </a:r>
            <a:r>
              <a:rPr sz="2300" spc="4" dirty="0">
                <a:latin typeface="Arial"/>
                <a:cs typeface="Arial"/>
              </a:rPr>
              <a:t>e</a:t>
            </a:r>
            <a:r>
              <a:rPr sz="2300" spc="9" dirty="0">
                <a:latin typeface="Arial"/>
                <a:cs typeface="Arial"/>
              </a:rPr>
              <a:t>s</a:t>
            </a:r>
            <a:endParaRPr sz="2300" dirty="0">
              <a:latin typeface="Arial"/>
              <a:cs typeface="Arial"/>
            </a:endParaRPr>
          </a:p>
          <a:p>
            <a:pPr marL="350457" indent="-339060">
              <a:spcBef>
                <a:spcPts val="556"/>
              </a:spcBef>
              <a:buSzPct val="98113"/>
              <a:buFont typeface="Arial"/>
              <a:buChar char="•"/>
              <a:tabLst>
                <a:tab pos="351027" algn="l"/>
              </a:tabLst>
              <a:defRPr/>
            </a:pPr>
            <a:r>
              <a:rPr sz="2400" spc="-31" dirty="0">
                <a:latin typeface="Arial"/>
                <a:cs typeface="Arial"/>
              </a:rPr>
              <a:t>D</a:t>
            </a:r>
            <a:r>
              <a:rPr sz="2400" spc="-22" dirty="0">
                <a:latin typeface="Arial"/>
                <a:cs typeface="Arial"/>
              </a:rPr>
              <a:t>i</a:t>
            </a:r>
            <a:r>
              <a:rPr sz="2400" spc="-13" dirty="0">
                <a:latin typeface="Arial"/>
                <a:cs typeface="Arial"/>
              </a:rPr>
              <a:t>s</a:t>
            </a:r>
            <a:r>
              <a:rPr sz="2400" spc="-18" dirty="0">
                <a:latin typeface="Arial"/>
                <a:cs typeface="Arial"/>
              </a:rPr>
              <a:t>po</a:t>
            </a:r>
            <a:r>
              <a:rPr sz="2400" spc="-13" dirty="0">
                <a:latin typeface="Arial"/>
                <a:cs typeface="Arial"/>
              </a:rPr>
              <a:t>s</a:t>
            </a:r>
            <a:r>
              <a:rPr sz="2400" spc="-18" dirty="0">
                <a:latin typeface="Arial"/>
                <a:cs typeface="Arial"/>
              </a:rPr>
              <a:t>abl</a:t>
            </a:r>
            <a:r>
              <a:rPr sz="2400" spc="-13" dirty="0">
                <a:latin typeface="Arial"/>
                <a:cs typeface="Arial"/>
              </a:rPr>
              <a:t>e</a:t>
            </a:r>
            <a:r>
              <a:rPr sz="2400" spc="130" dirty="0">
                <a:latin typeface="Times New Roman"/>
                <a:cs typeface="Times New Roman"/>
              </a:rPr>
              <a:t> </a:t>
            </a:r>
            <a:r>
              <a:rPr sz="2400" spc="-18" dirty="0">
                <a:latin typeface="Arial"/>
                <a:cs typeface="Arial"/>
              </a:rPr>
              <a:t>go</a:t>
            </a:r>
            <a:r>
              <a:rPr sz="2400" spc="-72" dirty="0">
                <a:latin typeface="Arial"/>
                <a:cs typeface="Arial"/>
              </a:rPr>
              <a:t>w</a:t>
            </a:r>
            <a:r>
              <a:rPr sz="2400" spc="-18" dirty="0">
                <a:latin typeface="Arial"/>
                <a:cs typeface="Arial"/>
              </a:rPr>
              <a:t>n</a:t>
            </a:r>
            <a:r>
              <a:rPr sz="2400" spc="-13" dirty="0">
                <a:latin typeface="Arial"/>
                <a:cs typeface="Arial"/>
              </a:rPr>
              <a:t>s</a:t>
            </a:r>
            <a:endParaRPr sz="2400" dirty="0">
              <a:latin typeface="Arial"/>
              <a:cs typeface="Arial"/>
            </a:endParaRPr>
          </a:p>
          <a:p>
            <a:pPr marL="350457" indent="-339060">
              <a:spcBef>
                <a:spcPts val="615"/>
              </a:spcBef>
              <a:buFont typeface="Arial"/>
              <a:buChar char="•"/>
              <a:tabLst>
                <a:tab pos="351027" algn="l"/>
              </a:tabLst>
              <a:defRPr/>
            </a:pPr>
            <a:r>
              <a:rPr sz="2300" dirty="0">
                <a:latin typeface="Arial"/>
                <a:cs typeface="Arial"/>
              </a:rPr>
              <a:t>M</a:t>
            </a:r>
            <a:r>
              <a:rPr sz="2300" spc="4" dirty="0">
                <a:latin typeface="Arial"/>
                <a:cs typeface="Arial"/>
              </a:rPr>
              <a:t>a</a:t>
            </a:r>
            <a:r>
              <a:rPr sz="2300" spc="9" dirty="0">
                <a:latin typeface="Arial"/>
                <a:cs typeface="Arial"/>
              </a:rPr>
              <a:t>sks</a:t>
            </a:r>
            <a:endParaRPr sz="2300" dirty="0">
              <a:latin typeface="Arial"/>
              <a:cs typeface="Arial"/>
            </a:endParaRPr>
          </a:p>
          <a:p>
            <a:pPr marL="350457" indent="-339060">
              <a:spcBef>
                <a:spcPts val="601"/>
              </a:spcBef>
              <a:buFont typeface="Arial"/>
              <a:buChar char="•"/>
              <a:tabLst>
                <a:tab pos="351027" algn="l"/>
              </a:tabLst>
              <a:defRPr/>
            </a:pPr>
            <a:r>
              <a:rPr sz="2300" spc="4" dirty="0">
                <a:latin typeface="Arial"/>
                <a:cs typeface="Arial"/>
              </a:rPr>
              <a:t>Sho</a:t>
            </a:r>
            <a:r>
              <a:rPr sz="2300" spc="9" dirty="0">
                <a:latin typeface="Arial"/>
                <a:cs typeface="Arial"/>
              </a:rPr>
              <a:t>e</a:t>
            </a:r>
            <a:r>
              <a:rPr sz="2300" spc="99" dirty="0">
                <a:latin typeface="Times New Roman"/>
                <a:cs typeface="Times New Roman"/>
              </a:rPr>
              <a:t> </a:t>
            </a:r>
            <a:r>
              <a:rPr sz="2300" spc="9" dirty="0">
                <a:latin typeface="Arial"/>
                <a:cs typeface="Arial"/>
              </a:rPr>
              <a:t>c</a:t>
            </a:r>
            <a:r>
              <a:rPr sz="2300" spc="4" dirty="0">
                <a:latin typeface="Arial"/>
                <a:cs typeface="Arial"/>
              </a:rPr>
              <a:t>o</a:t>
            </a:r>
            <a:r>
              <a:rPr sz="2300" spc="9" dirty="0">
                <a:latin typeface="Arial"/>
                <a:cs typeface="Arial"/>
              </a:rPr>
              <a:t>v</a:t>
            </a:r>
            <a:r>
              <a:rPr sz="2300" spc="4" dirty="0">
                <a:latin typeface="Arial"/>
                <a:cs typeface="Arial"/>
              </a:rPr>
              <a:t>e</a:t>
            </a:r>
            <a:r>
              <a:rPr sz="2300" spc="9" dirty="0">
                <a:latin typeface="Arial"/>
                <a:cs typeface="Arial"/>
              </a:rPr>
              <a:t>rs</a:t>
            </a:r>
            <a:endParaRPr lang="en-US" sz="2300" spc="9" dirty="0">
              <a:latin typeface="Arial"/>
              <a:cs typeface="Arial"/>
            </a:endParaRPr>
          </a:p>
          <a:p>
            <a:pPr marL="350457" indent="-339060">
              <a:spcBef>
                <a:spcPts val="601"/>
              </a:spcBef>
              <a:buFont typeface="Arial"/>
              <a:buChar char="•"/>
              <a:tabLst>
                <a:tab pos="351027" algn="l"/>
              </a:tabLst>
              <a:defRPr/>
            </a:pPr>
            <a:r>
              <a:rPr lang="en-US" sz="2300" spc="9" dirty="0">
                <a:latin typeface="Arial"/>
                <a:cs typeface="Arial"/>
              </a:rPr>
              <a:t>Single use aprons</a:t>
            </a:r>
            <a:endParaRPr sz="2300" dirty="0">
              <a:latin typeface="Arial"/>
              <a:cs typeface="Arial"/>
            </a:endParaRPr>
          </a:p>
        </p:txBody>
      </p:sp>
    </p:spTree>
    <p:extLst>
      <p:ext uri="{BB962C8B-B14F-4D97-AF65-F5344CB8AC3E}">
        <p14:creationId xmlns:p14="http://schemas.microsoft.com/office/powerpoint/2010/main" val="122636699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539552" y="1700808"/>
            <a:ext cx="8104188" cy="2879911"/>
            <a:chOff x="285750" y="1150752"/>
            <a:chExt cx="8104188" cy="2879911"/>
          </a:xfrm>
        </p:grpSpPr>
        <p:pic>
          <p:nvPicPr>
            <p:cNvPr id="2355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5750" y="1474788"/>
              <a:ext cx="8104188" cy="2555875"/>
            </a:xfrm>
            <a:prstGeom prst="rect">
              <a:avLst/>
            </a:prstGeom>
            <a:solidFill>
              <a:schemeClr val="bg1"/>
            </a:solidFill>
            <a:ln>
              <a:noFill/>
            </a:ln>
            <a:extLst/>
          </p:spPr>
        </p:pic>
        <p:sp>
          <p:nvSpPr>
            <p:cNvPr id="2" name="Rectangle 1"/>
            <p:cNvSpPr/>
            <p:nvPr/>
          </p:nvSpPr>
          <p:spPr>
            <a:xfrm>
              <a:off x="3635896" y="1150752"/>
              <a:ext cx="864096" cy="6480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76409144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82" name="Picture 2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154722"/>
            <a:ext cx="4662264" cy="5942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2126028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07504" y="3425"/>
            <a:ext cx="8419389" cy="916183"/>
          </a:xfrm>
        </p:spPr>
        <p:txBody>
          <a:bodyPr wrap="square" lIns="0" tIns="307945" rIns="0" bIns="0" rtlCol="0">
            <a:spAutoFit/>
          </a:bodyPr>
          <a:lstStyle/>
          <a:p>
            <a:pPr marL="714591" algn="l">
              <a:lnSpc>
                <a:spcPts val="5178"/>
              </a:lnSpc>
              <a:defRPr/>
            </a:pPr>
            <a:r>
              <a:rPr lang="en-US" sz="3600" b="1" dirty="0">
                <a:solidFill>
                  <a:srgbClr val="002060"/>
                </a:solidFill>
                <a:effectLst>
                  <a:outerShdw blurRad="38100" dist="38100" dir="2700000" algn="tl">
                    <a:srgbClr val="000000">
                      <a:alpha val="43137"/>
                    </a:srgbClr>
                  </a:outerShdw>
                </a:effectLst>
                <a:latin typeface="+mn-lt"/>
                <a:ea typeface="Verdana" pitchFamily="34" charset="0"/>
                <a:cs typeface="Verdana" pitchFamily="34" charset="0"/>
              </a:rPr>
              <a:t>How to introduce s</a:t>
            </a:r>
            <a:r>
              <a:rPr lang="en-US" sz="3600" b="1" dirty="0" smtClean="0">
                <a:solidFill>
                  <a:srgbClr val="002060"/>
                </a:solidFill>
                <a:effectLst>
                  <a:outerShdw blurRad="38100" dist="38100" dir="2700000" algn="tl">
                    <a:srgbClr val="000000">
                      <a:alpha val="43137"/>
                    </a:srgbClr>
                  </a:outerShdw>
                </a:effectLst>
                <a:latin typeface="+mn-lt"/>
                <a:ea typeface="Verdana" pitchFamily="34" charset="0"/>
                <a:cs typeface="Verdana" pitchFamily="34" charset="0"/>
              </a:rPr>
              <a:t>omeone to </a:t>
            </a:r>
            <a:r>
              <a:rPr lang="en-US" sz="3600" b="1" dirty="0">
                <a:solidFill>
                  <a:srgbClr val="002060"/>
                </a:solidFill>
                <a:effectLst>
                  <a:outerShdw blurRad="38100" dist="38100" dir="2700000" algn="tl">
                    <a:srgbClr val="000000">
                      <a:alpha val="43137"/>
                    </a:srgbClr>
                  </a:outerShdw>
                </a:effectLst>
                <a:latin typeface="+mn-lt"/>
                <a:ea typeface="Verdana" pitchFamily="34" charset="0"/>
                <a:cs typeface="Verdana" pitchFamily="34" charset="0"/>
              </a:rPr>
              <a:t>PPE</a:t>
            </a:r>
          </a:p>
        </p:txBody>
      </p:sp>
      <p:sp>
        <p:nvSpPr>
          <p:cNvPr id="3" name="object 3"/>
          <p:cNvSpPr txBox="1"/>
          <p:nvPr/>
        </p:nvSpPr>
        <p:spPr>
          <a:xfrm>
            <a:off x="611560" y="2060848"/>
            <a:ext cx="7851849" cy="2497543"/>
          </a:xfrm>
          <a:prstGeom prst="rect">
            <a:avLst/>
          </a:prstGeom>
        </p:spPr>
        <p:txBody>
          <a:bodyPr wrap="square" lIns="0" tIns="0" rIns="0" bIns="0">
            <a:spAutoFit/>
          </a:bodyPr>
          <a:lstStyle>
            <a:lvl1pPr marL="349250" indent="-338138" eaLnBrk="0" hangingPunct="0">
              <a:tabLst>
                <a:tab pos="350838" algn="l"/>
              </a:tabLst>
              <a:defRPr>
                <a:solidFill>
                  <a:schemeClr val="tx1"/>
                </a:solidFill>
                <a:latin typeface="Arial" charset="0"/>
              </a:defRPr>
            </a:lvl1pPr>
            <a:lvl2pPr marL="742950" indent="-285750" eaLnBrk="0" hangingPunct="0">
              <a:tabLst>
                <a:tab pos="350838" algn="l"/>
              </a:tabLst>
              <a:defRPr>
                <a:solidFill>
                  <a:schemeClr val="tx1"/>
                </a:solidFill>
                <a:latin typeface="Arial" charset="0"/>
              </a:defRPr>
            </a:lvl2pPr>
            <a:lvl3pPr marL="1143000" indent="-228600" eaLnBrk="0" hangingPunct="0">
              <a:tabLst>
                <a:tab pos="350838" algn="l"/>
              </a:tabLst>
              <a:defRPr>
                <a:solidFill>
                  <a:schemeClr val="tx1"/>
                </a:solidFill>
                <a:latin typeface="Arial" charset="0"/>
              </a:defRPr>
            </a:lvl3pPr>
            <a:lvl4pPr marL="1600200" indent="-228600" eaLnBrk="0" hangingPunct="0">
              <a:tabLst>
                <a:tab pos="350838" algn="l"/>
              </a:tabLst>
              <a:defRPr>
                <a:solidFill>
                  <a:schemeClr val="tx1"/>
                </a:solidFill>
                <a:latin typeface="Arial" charset="0"/>
              </a:defRPr>
            </a:lvl4pPr>
            <a:lvl5pPr marL="2057400" indent="-228600" eaLnBrk="0" hangingPunct="0">
              <a:tabLst>
                <a:tab pos="350838" algn="l"/>
              </a:tabLst>
              <a:defRPr>
                <a:solidFill>
                  <a:schemeClr val="tx1"/>
                </a:solidFill>
                <a:latin typeface="Arial" charset="0"/>
              </a:defRPr>
            </a:lvl5pPr>
            <a:lvl6pPr marL="2514600" indent="-228600" eaLnBrk="0" fontAlgn="base" hangingPunct="0">
              <a:spcBef>
                <a:spcPct val="0"/>
              </a:spcBef>
              <a:spcAft>
                <a:spcPct val="0"/>
              </a:spcAft>
              <a:tabLst>
                <a:tab pos="350838" algn="l"/>
              </a:tabLst>
              <a:defRPr>
                <a:solidFill>
                  <a:schemeClr val="tx1"/>
                </a:solidFill>
                <a:latin typeface="Arial" charset="0"/>
              </a:defRPr>
            </a:lvl6pPr>
            <a:lvl7pPr marL="2971800" indent="-228600" eaLnBrk="0" fontAlgn="base" hangingPunct="0">
              <a:spcBef>
                <a:spcPct val="0"/>
              </a:spcBef>
              <a:spcAft>
                <a:spcPct val="0"/>
              </a:spcAft>
              <a:tabLst>
                <a:tab pos="350838" algn="l"/>
              </a:tabLst>
              <a:defRPr>
                <a:solidFill>
                  <a:schemeClr val="tx1"/>
                </a:solidFill>
                <a:latin typeface="Arial" charset="0"/>
              </a:defRPr>
            </a:lvl7pPr>
            <a:lvl8pPr marL="3429000" indent="-228600" eaLnBrk="0" fontAlgn="base" hangingPunct="0">
              <a:spcBef>
                <a:spcPct val="0"/>
              </a:spcBef>
              <a:spcAft>
                <a:spcPct val="0"/>
              </a:spcAft>
              <a:tabLst>
                <a:tab pos="350838" algn="l"/>
              </a:tabLst>
              <a:defRPr>
                <a:solidFill>
                  <a:schemeClr val="tx1"/>
                </a:solidFill>
                <a:latin typeface="Arial" charset="0"/>
              </a:defRPr>
            </a:lvl8pPr>
            <a:lvl9pPr marL="3886200" indent="-228600" eaLnBrk="0" fontAlgn="base" hangingPunct="0">
              <a:spcBef>
                <a:spcPct val="0"/>
              </a:spcBef>
              <a:spcAft>
                <a:spcPct val="0"/>
              </a:spcAft>
              <a:tabLst>
                <a:tab pos="350838" algn="l"/>
              </a:tabLst>
              <a:defRPr>
                <a:solidFill>
                  <a:schemeClr val="tx1"/>
                </a:solidFill>
                <a:latin typeface="Arial" charset="0"/>
              </a:defRPr>
            </a:lvl9pPr>
          </a:lstStyle>
          <a:p>
            <a:pPr marL="468312" indent="-457200" eaLnBrk="1" hangingPunct="1">
              <a:lnSpc>
                <a:spcPct val="101000"/>
              </a:lnSpc>
              <a:buFont typeface="Arial" panose="020B0604020202020204" pitchFamily="34" charset="0"/>
              <a:buChar char="•"/>
            </a:pPr>
            <a:r>
              <a:rPr lang="en-US" altLang="en-US" sz="3200" dirty="0">
                <a:solidFill>
                  <a:srgbClr val="002060"/>
                </a:solidFill>
                <a:latin typeface="Arial" panose="020B0604020202020204" pitchFamily="34" charset="0"/>
                <a:cs typeface="Arial" panose="020B0604020202020204" pitchFamily="34" charset="0"/>
              </a:rPr>
              <a:t>Pair new nurse or other clinician with experienced one</a:t>
            </a:r>
            <a:r>
              <a:rPr lang="en-US" altLang="en-US" sz="3200" dirty="0" smtClean="0">
                <a:solidFill>
                  <a:srgbClr val="002060"/>
                </a:solidFill>
                <a:latin typeface="Arial" panose="020B0604020202020204" pitchFamily="34" charset="0"/>
                <a:cs typeface="Arial" panose="020B0604020202020204" pitchFamily="34" charset="0"/>
              </a:rPr>
              <a:t>.</a:t>
            </a:r>
          </a:p>
          <a:p>
            <a:pPr marL="468312" indent="-457200" eaLnBrk="1" hangingPunct="1">
              <a:lnSpc>
                <a:spcPct val="101000"/>
              </a:lnSpc>
              <a:buFont typeface="Arial" panose="020B0604020202020204" pitchFamily="34" charset="0"/>
              <a:buChar char="•"/>
            </a:pPr>
            <a:endParaRPr lang="en-US" altLang="en-US" sz="3200" dirty="0">
              <a:solidFill>
                <a:srgbClr val="002060"/>
              </a:solidFill>
              <a:latin typeface="Arial" panose="020B0604020202020204" pitchFamily="34" charset="0"/>
              <a:cs typeface="Arial" panose="020B0604020202020204" pitchFamily="34" charset="0"/>
            </a:endParaRPr>
          </a:p>
          <a:p>
            <a:pPr marL="468312" indent="-457200" eaLnBrk="1" hangingPunct="1">
              <a:spcBef>
                <a:spcPts val="700"/>
              </a:spcBef>
              <a:buFont typeface="Arial" panose="020B0604020202020204" pitchFamily="34" charset="0"/>
              <a:buChar char="•"/>
            </a:pPr>
            <a:r>
              <a:rPr lang="en-US" altLang="en-US" sz="3200" dirty="0">
                <a:solidFill>
                  <a:srgbClr val="002060"/>
                </a:solidFill>
                <a:latin typeface="Arial" panose="020B0604020202020204" pitchFamily="34" charset="0"/>
                <a:cs typeface="Arial" panose="020B0604020202020204" pitchFamily="34" charset="0"/>
              </a:rPr>
              <a:t>P</a:t>
            </a:r>
            <a:r>
              <a:rPr lang="en-US" altLang="en-US" sz="3200" dirty="0" smtClean="0">
                <a:solidFill>
                  <a:srgbClr val="002060"/>
                </a:solidFill>
                <a:latin typeface="Arial" panose="020B0604020202020204" pitchFamily="34" charset="0"/>
                <a:cs typeface="Arial" panose="020B0604020202020204" pitchFamily="34" charset="0"/>
              </a:rPr>
              <a:t>ut </a:t>
            </a:r>
            <a:r>
              <a:rPr lang="en-US" altLang="en-US" sz="3200" dirty="0">
                <a:solidFill>
                  <a:srgbClr val="002060"/>
                </a:solidFill>
                <a:latin typeface="Arial" panose="020B0604020202020204" pitchFamily="34" charset="0"/>
                <a:cs typeface="Arial" panose="020B0604020202020204" pitchFamily="34" charset="0"/>
              </a:rPr>
              <a:t>on PPE, just walk through treatment</a:t>
            </a:r>
          </a:p>
          <a:p>
            <a:pPr marL="11112" indent="0" eaLnBrk="1" hangingPunct="1">
              <a:lnSpc>
                <a:spcPts val="3263"/>
              </a:lnSpc>
              <a:spcBef>
                <a:spcPts val="25"/>
              </a:spcBef>
            </a:pPr>
            <a:r>
              <a:rPr lang="en-US" altLang="en-US" sz="3200" dirty="0" smtClean="0">
                <a:solidFill>
                  <a:srgbClr val="002060"/>
                </a:solidFill>
                <a:latin typeface="Arial" panose="020B0604020202020204" pitchFamily="34" charset="0"/>
                <a:cs typeface="Arial" panose="020B0604020202020204" pitchFamily="34" charset="0"/>
              </a:rPr>
              <a:t>	 center</a:t>
            </a:r>
            <a:r>
              <a:rPr lang="en-US" altLang="en-US" sz="3200" dirty="0">
                <a:solidFill>
                  <a:srgbClr val="002060"/>
                </a:solidFill>
                <a:latin typeface="Arial" panose="020B0604020202020204" pitchFamily="34" charset="0"/>
                <a:cs typeface="Arial" panose="020B0604020202020204" pitchFamily="34" charset="0"/>
              </a:rPr>
              <a:t>, take off PPE, feedback.</a:t>
            </a:r>
          </a:p>
        </p:txBody>
      </p:sp>
    </p:spTree>
    <p:extLst>
      <p:ext uri="{BB962C8B-B14F-4D97-AF65-F5344CB8AC3E}">
        <p14:creationId xmlns:p14="http://schemas.microsoft.com/office/powerpoint/2010/main" val="14917145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0" y="256255"/>
            <a:ext cx="9144000" cy="593560"/>
          </a:xfrm>
        </p:spPr>
        <p:txBody>
          <a:bodyPr wrap="square" lIns="0" tIns="0" rIns="0" bIns="0">
            <a:spAutoFit/>
          </a:bodyPr>
          <a:lstStyle/>
          <a:p>
            <a:pPr marL="3338513" indent="-3328988">
              <a:lnSpc>
                <a:spcPts val="5213"/>
              </a:lnSpc>
            </a:pPr>
            <a:r>
              <a:rPr lang="en-US" altLang="en-US" sz="3200" b="1" dirty="0" smtClean="0">
                <a:solidFill>
                  <a:srgbClr val="002060"/>
                </a:solidFill>
                <a:effectLst>
                  <a:outerShdw blurRad="38100" dist="38100" dir="2700000" algn="tl">
                    <a:srgbClr val="C0C0C0"/>
                  </a:outerShdw>
                </a:effectLst>
                <a:latin typeface="+mn-lt"/>
                <a:ea typeface="Verdana" pitchFamily="34" charset="0"/>
                <a:cs typeface="Verdana" pitchFamily="34" charset="0"/>
              </a:rPr>
              <a:t>Effectiveness of PPE depends on:</a:t>
            </a:r>
          </a:p>
        </p:txBody>
      </p:sp>
      <p:sp>
        <p:nvSpPr>
          <p:cNvPr id="3" name="object 3"/>
          <p:cNvSpPr txBox="1"/>
          <p:nvPr/>
        </p:nvSpPr>
        <p:spPr>
          <a:xfrm>
            <a:off x="1474241" y="1692275"/>
            <a:ext cx="5834063" cy="2792413"/>
          </a:xfrm>
          <a:prstGeom prst="rect">
            <a:avLst/>
          </a:prstGeom>
        </p:spPr>
        <p:txBody>
          <a:bodyPr lIns="0" tIns="0" rIns="0" bIns="0">
            <a:spAutoFit/>
          </a:bodyPr>
          <a:lstStyle/>
          <a:p>
            <a:pPr marL="350457" indent="-339060">
              <a:buFont typeface="Arial"/>
              <a:buChar char="•"/>
              <a:tabLst>
                <a:tab pos="351027" algn="l"/>
              </a:tabLst>
              <a:defRPr/>
            </a:pPr>
            <a:r>
              <a:rPr sz="3100" spc="4" dirty="0">
                <a:cs typeface="Arial"/>
              </a:rPr>
              <a:t>adequ</a:t>
            </a:r>
            <a:r>
              <a:rPr sz="3100" spc="-18" dirty="0">
                <a:cs typeface="Arial"/>
              </a:rPr>
              <a:t>a</a:t>
            </a:r>
            <a:r>
              <a:rPr sz="3100" dirty="0">
                <a:cs typeface="Arial"/>
              </a:rPr>
              <a:t>te</a:t>
            </a:r>
            <a:r>
              <a:rPr sz="3100" spc="13" dirty="0">
                <a:cs typeface="Times New Roman"/>
              </a:rPr>
              <a:t> </a:t>
            </a:r>
            <a:r>
              <a:rPr sz="3100" spc="4" dirty="0">
                <a:cs typeface="Arial"/>
              </a:rPr>
              <a:t>an</a:t>
            </a:r>
            <a:r>
              <a:rPr sz="3100" dirty="0">
                <a:cs typeface="Arial"/>
              </a:rPr>
              <a:t>d</a:t>
            </a:r>
            <a:r>
              <a:rPr sz="3100" spc="58" dirty="0">
                <a:cs typeface="Times New Roman"/>
              </a:rPr>
              <a:t> </a:t>
            </a:r>
            <a:r>
              <a:rPr sz="3100" dirty="0">
                <a:cs typeface="Arial"/>
              </a:rPr>
              <a:t>r</a:t>
            </a:r>
            <a:r>
              <a:rPr sz="3100" spc="4" dirty="0">
                <a:cs typeface="Arial"/>
              </a:rPr>
              <a:t>egul</a:t>
            </a:r>
            <a:r>
              <a:rPr sz="3100" spc="-18" dirty="0">
                <a:cs typeface="Arial"/>
              </a:rPr>
              <a:t>a</a:t>
            </a:r>
            <a:r>
              <a:rPr sz="3100" dirty="0">
                <a:cs typeface="Arial"/>
              </a:rPr>
              <a:t>r</a:t>
            </a:r>
            <a:r>
              <a:rPr sz="3100" spc="31" dirty="0">
                <a:cs typeface="Times New Roman"/>
              </a:rPr>
              <a:t> </a:t>
            </a:r>
            <a:r>
              <a:rPr sz="3100" spc="9" dirty="0">
                <a:cs typeface="Arial"/>
              </a:rPr>
              <a:t>s</a:t>
            </a:r>
            <a:r>
              <a:rPr sz="3100" spc="4" dirty="0">
                <a:cs typeface="Arial"/>
              </a:rPr>
              <a:t>uppl</a:t>
            </a:r>
            <a:r>
              <a:rPr sz="3100" spc="-13" dirty="0">
                <a:cs typeface="Arial"/>
              </a:rPr>
              <a:t>i</a:t>
            </a:r>
            <a:r>
              <a:rPr sz="3100" spc="4" dirty="0">
                <a:cs typeface="Arial"/>
              </a:rPr>
              <a:t>e</a:t>
            </a:r>
            <a:r>
              <a:rPr sz="3100" dirty="0">
                <a:cs typeface="Arial"/>
              </a:rPr>
              <a:t>s</a:t>
            </a:r>
          </a:p>
          <a:p>
            <a:pPr marL="350457" indent="-339060">
              <a:spcBef>
                <a:spcPts val="772"/>
              </a:spcBef>
              <a:buFont typeface="Arial"/>
              <a:buChar char="•"/>
              <a:tabLst>
                <a:tab pos="351027" algn="l"/>
              </a:tabLst>
              <a:defRPr/>
            </a:pPr>
            <a:r>
              <a:rPr sz="3100" spc="4" dirty="0">
                <a:cs typeface="Arial"/>
              </a:rPr>
              <a:t>adequ</a:t>
            </a:r>
            <a:r>
              <a:rPr sz="3100" spc="-18" dirty="0">
                <a:cs typeface="Arial"/>
              </a:rPr>
              <a:t>a</a:t>
            </a:r>
            <a:r>
              <a:rPr sz="3100" dirty="0">
                <a:cs typeface="Arial"/>
              </a:rPr>
              <a:t>te</a:t>
            </a:r>
            <a:r>
              <a:rPr sz="3100" spc="13" dirty="0">
                <a:cs typeface="Times New Roman"/>
              </a:rPr>
              <a:t> </a:t>
            </a:r>
            <a:r>
              <a:rPr sz="3100" spc="9" dirty="0">
                <a:cs typeface="Arial"/>
              </a:rPr>
              <a:t>s</a:t>
            </a:r>
            <a:r>
              <a:rPr sz="3100" dirty="0">
                <a:cs typeface="Arial"/>
              </a:rPr>
              <a:t>t</a:t>
            </a:r>
            <a:r>
              <a:rPr sz="3100" spc="4" dirty="0">
                <a:cs typeface="Arial"/>
              </a:rPr>
              <a:t>a</a:t>
            </a:r>
            <a:r>
              <a:rPr sz="3100" dirty="0">
                <a:cs typeface="Arial"/>
              </a:rPr>
              <a:t>ff</a:t>
            </a:r>
            <a:r>
              <a:rPr sz="3100" spc="36" dirty="0">
                <a:cs typeface="Times New Roman"/>
              </a:rPr>
              <a:t> </a:t>
            </a:r>
            <a:r>
              <a:rPr sz="3100" dirty="0">
                <a:cs typeface="Arial"/>
              </a:rPr>
              <a:t>tr</a:t>
            </a:r>
            <a:r>
              <a:rPr sz="3100" spc="4" dirty="0">
                <a:cs typeface="Arial"/>
              </a:rPr>
              <a:t>ainin</a:t>
            </a:r>
            <a:r>
              <a:rPr sz="3100" dirty="0">
                <a:cs typeface="Arial"/>
              </a:rPr>
              <a:t>g</a:t>
            </a:r>
          </a:p>
          <a:p>
            <a:pPr marL="350457" indent="-339060">
              <a:spcBef>
                <a:spcPts val="776"/>
              </a:spcBef>
              <a:buFont typeface="Arial"/>
              <a:buChar char="•"/>
              <a:tabLst>
                <a:tab pos="351027" algn="l"/>
              </a:tabLst>
              <a:defRPr/>
            </a:pPr>
            <a:r>
              <a:rPr sz="3100" spc="4" dirty="0">
                <a:cs typeface="Arial"/>
              </a:rPr>
              <a:t>p</a:t>
            </a:r>
            <a:r>
              <a:rPr sz="3100" dirty="0">
                <a:cs typeface="Arial"/>
              </a:rPr>
              <a:t>r</a:t>
            </a:r>
            <a:r>
              <a:rPr sz="3100" spc="4" dirty="0">
                <a:cs typeface="Arial"/>
              </a:rPr>
              <a:t>ope</a:t>
            </a:r>
            <a:r>
              <a:rPr sz="3100" dirty="0">
                <a:cs typeface="Arial"/>
              </a:rPr>
              <a:t>r</a:t>
            </a:r>
            <a:r>
              <a:rPr sz="3100" spc="9" dirty="0">
                <a:cs typeface="Times New Roman"/>
              </a:rPr>
              <a:t> </a:t>
            </a:r>
            <a:r>
              <a:rPr sz="3100" spc="4" dirty="0">
                <a:cs typeface="Arial"/>
              </a:rPr>
              <a:t>han</a:t>
            </a:r>
            <a:r>
              <a:rPr sz="3100" dirty="0">
                <a:cs typeface="Arial"/>
              </a:rPr>
              <a:t>d</a:t>
            </a:r>
            <a:r>
              <a:rPr sz="3100" spc="58" dirty="0">
                <a:cs typeface="Times New Roman"/>
              </a:rPr>
              <a:t> </a:t>
            </a:r>
            <a:r>
              <a:rPr sz="3100" spc="4" dirty="0">
                <a:cs typeface="Arial"/>
              </a:rPr>
              <a:t>h</a:t>
            </a:r>
            <a:r>
              <a:rPr sz="3100" spc="-54" dirty="0">
                <a:cs typeface="Arial"/>
              </a:rPr>
              <a:t>y</a:t>
            </a:r>
            <a:r>
              <a:rPr sz="3100" spc="4" dirty="0">
                <a:cs typeface="Arial"/>
              </a:rPr>
              <a:t>gien</a:t>
            </a:r>
            <a:r>
              <a:rPr sz="3100" dirty="0">
                <a:cs typeface="Arial"/>
              </a:rPr>
              <a:t>e</a:t>
            </a:r>
          </a:p>
          <a:p>
            <a:pPr marL="350457" indent="-339060">
              <a:spcBef>
                <a:spcPts val="772"/>
              </a:spcBef>
              <a:buFont typeface="Arial"/>
              <a:buChar char="•"/>
              <a:tabLst>
                <a:tab pos="351027" algn="l"/>
              </a:tabLst>
              <a:defRPr/>
            </a:pPr>
            <a:r>
              <a:rPr sz="3100" spc="4" dirty="0">
                <a:cs typeface="Arial"/>
              </a:rPr>
              <a:t>app</a:t>
            </a:r>
            <a:r>
              <a:rPr sz="3100" dirty="0">
                <a:cs typeface="Arial"/>
              </a:rPr>
              <a:t>r</a:t>
            </a:r>
            <a:r>
              <a:rPr sz="3100" spc="4" dirty="0">
                <a:cs typeface="Arial"/>
              </a:rPr>
              <a:t>o</a:t>
            </a:r>
            <a:r>
              <a:rPr sz="3100" spc="-18" dirty="0">
                <a:cs typeface="Arial"/>
              </a:rPr>
              <a:t>p</a:t>
            </a:r>
            <a:r>
              <a:rPr sz="3100" dirty="0">
                <a:cs typeface="Arial"/>
              </a:rPr>
              <a:t>r</a:t>
            </a:r>
            <a:r>
              <a:rPr sz="3100" spc="4" dirty="0">
                <a:cs typeface="Arial"/>
              </a:rPr>
              <a:t>i</a:t>
            </a:r>
            <a:r>
              <a:rPr sz="3100" spc="-13" dirty="0">
                <a:cs typeface="Arial"/>
              </a:rPr>
              <a:t>a</a:t>
            </a:r>
            <a:r>
              <a:rPr sz="3100" dirty="0">
                <a:cs typeface="Arial"/>
              </a:rPr>
              <a:t>te</a:t>
            </a:r>
            <a:r>
              <a:rPr sz="3100" spc="13" dirty="0">
                <a:cs typeface="Times New Roman"/>
              </a:rPr>
              <a:t> </a:t>
            </a:r>
            <a:r>
              <a:rPr sz="3100" spc="4" dirty="0">
                <a:cs typeface="Arial"/>
              </a:rPr>
              <a:t>hu</a:t>
            </a:r>
            <a:r>
              <a:rPr sz="3100" spc="9" dirty="0">
                <a:cs typeface="Arial"/>
              </a:rPr>
              <a:t>m</a:t>
            </a:r>
            <a:r>
              <a:rPr sz="3100" spc="4" dirty="0">
                <a:cs typeface="Arial"/>
              </a:rPr>
              <a:t>a</a:t>
            </a:r>
            <a:r>
              <a:rPr sz="3100" dirty="0">
                <a:cs typeface="Arial"/>
              </a:rPr>
              <a:t>n</a:t>
            </a:r>
            <a:r>
              <a:rPr sz="3100" spc="13" dirty="0">
                <a:cs typeface="Times New Roman"/>
              </a:rPr>
              <a:t> </a:t>
            </a:r>
            <a:r>
              <a:rPr sz="3100" spc="4" dirty="0">
                <a:cs typeface="Arial"/>
              </a:rPr>
              <a:t>beha</a:t>
            </a:r>
            <a:r>
              <a:rPr sz="3100" spc="9" dirty="0">
                <a:cs typeface="Arial"/>
              </a:rPr>
              <a:t>v</a:t>
            </a:r>
            <a:r>
              <a:rPr sz="3100" spc="-18" dirty="0">
                <a:cs typeface="Arial"/>
              </a:rPr>
              <a:t>i</a:t>
            </a:r>
            <a:r>
              <a:rPr sz="3100" spc="4" dirty="0">
                <a:cs typeface="Arial"/>
              </a:rPr>
              <a:t>o</a:t>
            </a:r>
            <a:r>
              <a:rPr sz="3100" dirty="0">
                <a:cs typeface="Arial"/>
              </a:rPr>
              <a:t>r</a:t>
            </a:r>
          </a:p>
          <a:p>
            <a:pPr marL="350457" indent="-339060">
              <a:lnSpc>
                <a:spcPts val="3742"/>
              </a:lnSpc>
              <a:spcBef>
                <a:spcPts val="776"/>
              </a:spcBef>
              <a:buFont typeface="Arial"/>
              <a:buChar char="•"/>
              <a:tabLst>
                <a:tab pos="351027" algn="l"/>
              </a:tabLst>
              <a:defRPr/>
            </a:pPr>
            <a:r>
              <a:rPr sz="3100" spc="9" dirty="0">
                <a:cs typeface="Arial"/>
              </a:rPr>
              <a:t>c</a:t>
            </a:r>
            <a:r>
              <a:rPr sz="3100" spc="4" dirty="0">
                <a:cs typeface="Arial"/>
              </a:rPr>
              <a:t>lo</a:t>
            </a:r>
            <a:r>
              <a:rPr sz="3100" spc="9" dirty="0">
                <a:cs typeface="Arial"/>
              </a:rPr>
              <a:t>s</a:t>
            </a:r>
            <a:r>
              <a:rPr sz="3100" dirty="0">
                <a:cs typeface="Arial"/>
              </a:rPr>
              <a:t>e</a:t>
            </a:r>
            <a:r>
              <a:rPr sz="3100" spc="36" dirty="0">
                <a:cs typeface="Times New Roman"/>
              </a:rPr>
              <a:t> </a:t>
            </a:r>
            <a:r>
              <a:rPr sz="3100" spc="9" dirty="0">
                <a:cs typeface="Arial"/>
              </a:rPr>
              <a:t>s</a:t>
            </a:r>
            <a:r>
              <a:rPr sz="3100" spc="4" dirty="0">
                <a:cs typeface="Arial"/>
              </a:rPr>
              <a:t>upe</a:t>
            </a:r>
            <a:r>
              <a:rPr sz="3100" spc="-22" dirty="0">
                <a:cs typeface="Arial"/>
              </a:rPr>
              <a:t>r</a:t>
            </a:r>
            <a:r>
              <a:rPr sz="3100" spc="9" dirty="0">
                <a:cs typeface="Arial"/>
              </a:rPr>
              <a:t>v</a:t>
            </a:r>
            <a:r>
              <a:rPr sz="3100" spc="4" dirty="0">
                <a:cs typeface="Arial"/>
              </a:rPr>
              <a:t>i</a:t>
            </a:r>
            <a:r>
              <a:rPr sz="3100" spc="-13" dirty="0">
                <a:cs typeface="Arial"/>
              </a:rPr>
              <a:t>s</a:t>
            </a:r>
            <a:r>
              <a:rPr sz="3100" spc="4" dirty="0">
                <a:cs typeface="Arial"/>
              </a:rPr>
              <a:t>i</a:t>
            </a:r>
            <a:r>
              <a:rPr sz="3100" spc="-18" dirty="0">
                <a:cs typeface="Arial"/>
              </a:rPr>
              <a:t>o</a:t>
            </a:r>
            <a:r>
              <a:rPr sz="3100" dirty="0">
                <a:cs typeface="Arial"/>
              </a:rPr>
              <a:t>n</a:t>
            </a:r>
            <a:r>
              <a:rPr sz="3100" spc="13" dirty="0">
                <a:cs typeface="Times New Roman"/>
              </a:rPr>
              <a:t> </a:t>
            </a:r>
            <a:r>
              <a:rPr sz="3100" spc="4" dirty="0">
                <a:cs typeface="Arial"/>
              </a:rPr>
              <a:t>an</a:t>
            </a:r>
            <a:r>
              <a:rPr sz="3100" dirty="0">
                <a:cs typeface="Arial"/>
              </a:rPr>
              <a:t>d</a:t>
            </a:r>
            <a:r>
              <a:rPr sz="3100" spc="58" dirty="0">
                <a:cs typeface="Times New Roman"/>
              </a:rPr>
              <a:t> </a:t>
            </a:r>
            <a:r>
              <a:rPr sz="3100" spc="9" dirty="0">
                <a:cs typeface="Arial"/>
              </a:rPr>
              <a:t>s</a:t>
            </a:r>
            <a:r>
              <a:rPr sz="3100" spc="4" dirty="0">
                <a:cs typeface="Arial"/>
              </a:rPr>
              <a:t>uppo</a:t>
            </a:r>
            <a:r>
              <a:rPr sz="3100" spc="-22" dirty="0">
                <a:cs typeface="Arial"/>
              </a:rPr>
              <a:t>r</a:t>
            </a:r>
            <a:r>
              <a:rPr sz="3100" dirty="0">
                <a:cs typeface="Arial"/>
              </a:rPr>
              <a:t>t</a:t>
            </a:r>
          </a:p>
        </p:txBody>
      </p:sp>
      <p:sp>
        <p:nvSpPr>
          <p:cNvPr id="6" name="object 6"/>
          <p:cNvSpPr txBox="1"/>
          <p:nvPr/>
        </p:nvSpPr>
        <p:spPr>
          <a:xfrm>
            <a:off x="1115616" y="4797152"/>
            <a:ext cx="6710436" cy="646113"/>
          </a:xfrm>
          <a:prstGeom prst="rect">
            <a:avLst/>
          </a:prstGeom>
        </p:spPr>
        <p:txBody>
          <a:bodyPr wrap="square" lIns="0" tIns="0" rIns="0" bIns="0">
            <a:spAutoFit/>
          </a:bodyPr>
          <a:lstStyle>
            <a:lvl1pPr marL="19050" indent="-7938"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altLang="en-US" sz="2100" b="1" dirty="0">
                <a:solidFill>
                  <a:srgbClr val="C00000"/>
                </a:solidFill>
                <a:latin typeface="+mn-lt"/>
                <a:cs typeface="Arial" charset="0"/>
              </a:rPr>
              <a:t>Avoid</a:t>
            </a:r>
            <a:r>
              <a:rPr lang="en-US" altLang="en-US" sz="2100" b="1" dirty="0">
                <a:solidFill>
                  <a:srgbClr val="C00000"/>
                </a:solidFill>
                <a:latin typeface="+mn-lt"/>
                <a:cs typeface="Times New Roman" pitchFamily="18" charset="0"/>
              </a:rPr>
              <a:t> </a:t>
            </a:r>
            <a:r>
              <a:rPr lang="en-US" altLang="en-US" sz="2100" b="1" dirty="0">
                <a:solidFill>
                  <a:srgbClr val="C00000"/>
                </a:solidFill>
                <a:latin typeface="+mn-lt"/>
                <a:cs typeface="Arial" charset="0"/>
              </a:rPr>
              <a:t>touching</a:t>
            </a:r>
            <a:r>
              <a:rPr lang="en-US" altLang="en-US" sz="2100" b="1" dirty="0">
                <a:solidFill>
                  <a:srgbClr val="C00000"/>
                </a:solidFill>
                <a:latin typeface="+mn-lt"/>
                <a:cs typeface="Times New Roman" pitchFamily="18" charset="0"/>
              </a:rPr>
              <a:t> </a:t>
            </a:r>
            <a:r>
              <a:rPr lang="en-US" altLang="en-US" sz="2100" b="1" dirty="0">
                <a:solidFill>
                  <a:srgbClr val="C00000"/>
                </a:solidFill>
                <a:latin typeface="+mn-lt"/>
                <a:cs typeface="Arial" charset="0"/>
              </a:rPr>
              <a:t>your</a:t>
            </a:r>
            <a:r>
              <a:rPr lang="en-US" altLang="en-US" sz="2100" b="1" dirty="0">
                <a:solidFill>
                  <a:srgbClr val="C00000"/>
                </a:solidFill>
                <a:latin typeface="+mn-lt"/>
                <a:cs typeface="Times New Roman" pitchFamily="18" charset="0"/>
              </a:rPr>
              <a:t> </a:t>
            </a:r>
            <a:r>
              <a:rPr lang="en-US" altLang="en-US" sz="2100" b="1" dirty="0">
                <a:solidFill>
                  <a:srgbClr val="C00000"/>
                </a:solidFill>
                <a:latin typeface="+mn-lt"/>
                <a:cs typeface="Arial" charset="0"/>
              </a:rPr>
              <a:t>eyes,</a:t>
            </a:r>
            <a:r>
              <a:rPr lang="en-US" altLang="en-US" sz="2100" b="1" dirty="0">
                <a:solidFill>
                  <a:srgbClr val="C00000"/>
                </a:solidFill>
                <a:latin typeface="+mn-lt"/>
                <a:cs typeface="Times New Roman" pitchFamily="18" charset="0"/>
              </a:rPr>
              <a:t> </a:t>
            </a:r>
            <a:r>
              <a:rPr lang="en-US" altLang="en-US" sz="2100" b="1" dirty="0">
                <a:solidFill>
                  <a:srgbClr val="C00000"/>
                </a:solidFill>
                <a:latin typeface="+mn-lt"/>
                <a:cs typeface="Arial" charset="0"/>
              </a:rPr>
              <a:t>mouth,</a:t>
            </a:r>
            <a:r>
              <a:rPr lang="en-US" altLang="en-US" sz="2100" b="1" dirty="0">
                <a:solidFill>
                  <a:srgbClr val="C00000"/>
                </a:solidFill>
                <a:latin typeface="+mn-lt"/>
                <a:cs typeface="Times New Roman" pitchFamily="18" charset="0"/>
              </a:rPr>
              <a:t> </a:t>
            </a:r>
            <a:r>
              <a:rPr lang="en-US" altLang="en-US" sz="2100" b="1" dirty="0">
                <a:solidFill>
                  <a:srgbClr val="C00000"/>
                </a:solidFill>
                <a:latin typeface="+mn-lt"/>
                <a:cs typeface="Arial" charset="0"/>
              </a:rPr>
              <a:t>or</a:t>
            </a:r>
            <a:r>
              <a:rPr lang="en-US" altLang="en-US" sz="2100" b="1" dirty="0">
                <a:solidFill>
                  <a:srgbClr val="C00000"/>
                </a:solidFill>
                <a:latin typeface="+mn-lt"/>
                <a:cs typeface="Times New Roman" pitchFamily="18" charset="0"/>
              </a:rPr>
              <a:t> </a:t>
            </a:r>
            <a:r>
              <a:rPr lang="en-US" altLang="en-US" sz="2100" b="1" dirty="0">
                <a:solidFill>
                  <a:srgbClr val="C00000"/>
                </a:solidFill>
                <a:latin typeface="+mn-lt"/>
                <a:cs typeface="Arial" charset="0"/>
              </a:rPr>
              <a:t>face</a:t>
            </a:r>
            <a:r>
              <a:rPr lang="en-US" altLang="en-US" sz="2100" b="1" dirty="0">
                <a:solidFill>
                  <a:srgbClr val="C00000"/>
                </a:solidFill>
                <a:latin typeface="+mn-lt"/>
                <a:cs typeface="Times New Roman" pitchFamily="18" charset="0"/>
              </a:rPr>
              <a:t> </a:t>
            </a:r>
            <a:r>
              <a:rPr lang="en-US" altLang="en-US" sz="2100" b="1" dirty="0">
                <a:solidFill>
                  <a:srgbClr val="C00000"/>
                </a:solidFill>
                <a:latin typeface="+mn-lt"/>
                <a:cs typeface="Arial" charset="0"/>
              </a:rPr>
              <a:t>with</a:t>
            </a:r>
            <a:r>
              <a:rPr lang="en-US" altLang="en-US" sz="2100" b="1" dirty="0">
                <a:solidFill>
                  <a:srgbClr val="C00000"/>
                </a:solidFill>
                <a:latin typeface="+mn-lt"/>
                <a:cs typeface="Times New Roman" pitchFamily="18" charset="0"/>
              </a:rPr>
              <a:t> </a:t>
            </a:r>
            <a:r>
              <a:rPr lang="en-US" altLang="en-US" sz="2100" b="1" dirty="0">
                <a:solidFill>
                  <a:srgbClr val="C00000"/>
                </a:solidFill>
                <a:latin typeface="+mn-lt"/>
                <a:cs typeface="Arial" charset="0"/>
              </a:rPr>
              <a:t>gloved</a:t>
            </a:r>
            <a:r>
              <a:rPr lang="en-US" altLang="en-US" sz="2100" b="1" dirty="0">
                <a:solidFill>
                  <a:srgbClr val="C00000"/>
                </a:solidFill>
                <a:latin typeface="+mn-lt"/>
                <a:cs typeface="Times New Roman" pitchFamily="18" charset="0"/>
              </a:rPr>
              <a:t> </a:t>
            </a:r>
            <a:r>
              <a:rPr lang="en-US" altLang="en-US" sz="2100" b="1" dirty="0">
                <a:solidFill>
                  <a:srgbClr val="C00000"/>
                </a:solidFill>
                <a:latin typeface="+mn-lt"/>
                <a:cs typeface="Arial" charset="0"/>
              </a:rPr>
              <a:t>or</a:t>
            </a:r>
            <a:r>
              <a:rPr lang="en-US" altLang="en-US" sz="2100" b="1" dirty="0">
                <a:solidFill>
                  <a:srgbClr val="C00000"/>
                </a:solidFill>
                <a:latin typeface="+mn-lt"/>
                <a:cs typeface="Times New Roman" pitchFamily="18" charset="0"/>
              </a:rPr>
              <a:t> </a:t>
            </a:r>
            <a:r>
              <a:rPr lang="en-US" altLang="en-US" sz="2100" b="1" dirty="0">
                <a:solidFill>
                  <a:srgbClr val="C00000"/>
                </a:solidFill>
                <a:latin typeface="+mn-lt"/>
                <a:cs typeface="Arial" charset="0"/>
              </a:rPr>
              <a:t>ungloved</a:t>
            </a:r>
            <a:r>
              <a:rPr lang="en-US" altLang="en-US" sz="2100" b="1" dirty="0">
                <a:solidFill>
                  <a:srgbClr val="C00000"/>
                </a:solidFill>
                <a:latin typeface="+mn-lt"/>
                <a:cs typeface="Times New Roman" pitchFamily="18" charset="0"/>
              </a:rPr>
              <a:t> </a:t>
            </a:r>
            <a:r>
              <a:rPr lang="en-US" altLang="en-US" sz="2100" b="1" dirty="0">
                <a:solidFill>
                  <a:srgbClr val="C00000"/>
                </a:solidFill>
                <a:latin typeface="+mn-lt"/>
                <a:cs typeface="Arial" charset="0"/>
              </a:rPr>
              <a:t>hands.</a:t>
            </a:r>
            <a:endParaRPr lang="en-US" altLang="en-US" sz="2100" dirty="0">
              <a:solidFill>
                <a:srgbClr val="C00000"/>
              </a:solidFill>
              <a:latin typeface="+mn-lt"/>
              <a:cs typeface="Arial" charset="0"/>
            </a:endParaRPr>
          </a:p>
        </p:txBody>
      </p:sp>
    </p:spTree>
    <p:extLst>
      <p:ext uri="{BB962C8B-B14F-4D97-AF65-F5344CB8AC3E}">
        <p14:creationId xmlns:p14="http://schemas.microsoft.com/office/powerpoint/2010/main" val="398732985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706437"/>
          </a:xfrm>
        </p:spPr>
        <p:txBody>
          <a:bodyPr>
            <a:normAutofit/>
          </a:bodyPr>
          <a:lstStyle/>
          <a:p>
            <a:r>
              <a:rPr lang="en-US" sz="3600" b="1" dirty="0" smtClean="0">
                <a:solidFill>
                  <a:srgbClr val="002060"/>
                </a:solidFill>
                <a:effectLst>
                  <a:outerShdw blurRad="38100" dist="38100" dir="2700000" algn="tl">
                    <a:srgbClr val="000000">
                      <a:alpha val="43137"/>
                    </a:srgbClr>
                  </a:outerShdw>
                </a:effectLst>
                <a:latin typeface="+mn-lt"/>
                <a:ea typeface="Verdana" pitchFamily="34" charset="0"/>
                <a:cs typeface="Verdana" pitchFamily="34" charset="0"/>
              </a:rPr>
              <a:t>Just to say…</a:t>
            </a:r>
            <a:endParaRPr lang="en-US" sz="3600" b="1" dirty="0">
              <a:solidFill>
                <a:srgbClr val="002060"/>
              </a:solidFill>
              <a:effectLst>
                <a:outerShdw blurRad="38100" dist="38100" dir="2700000" algn="tl">
                  <a:srgbClr val="000000">
                    <a:alpha val="43137"/>
                  </a:srgbClr>
                </a:outerShdw>
              </a:effectLst>
              <a:latin typeface="+mn-lt"/>
              <a:ea typeface="Verdana" pitchFamily="34" charset="0"/>
              <a:cs typeface="Verdana" pitchFamily="34" charset="0"/>
            </a:endParaRPr>
          </a:p>
        </p:txBody>
      </p:sp>
      <p:sp>
        <p:nvSpPr>
          <p:cNvPr id="3" name="Content Placeholder 2"/>
          <p:cNvSpPr>
            <a:spLocks noGrp="1"/>
          </p:cNvSpPr>
          <p:nvPr>
            <p:ph idx="1"/>
          </p:nvPr>
        </p:nvSpPr>
        <p:spPr/>
        <p:txBody>
          <a:bodyPr>
            <a:normAutofit/>
          </a:bodyPr>
          <a:lstStyle/>
          <a:p>
            <a:pPr>
              <a:buNone/>
            </a:pPr>
            <a:endParaRPr lang="en-US" b="1" i="1" dirty="0" smtClean="0"/>
          </a:p>
          <a:p>
            <a:pPr>
              <a:buNone/>
            </a:pPr>
            <a:endParaRPr lang="en-US" b="1" i="1" dirty="0"/>
          </a:p>
          <a:p>
            <a:pPr algn="ctr">
              <a:buNone/>
            </a:pPr>
            <a:r>
              <a:rPr lang="en-US" b="1" i="1" dirty="0" smtClean="0"/>
              <a:t>“No healthcare facility is an Island, we all learn from one another”</a:t>
            </a:r>
          </a:p>
          <a:p>
            <a:pPr>
              <a:buNone/>
            </a:pPr>
            <a:endParaRPr lang="en-US" b="1" dirty="0" smtClean="0"/>
          </a:p>
          <a:p>
            <a:pPr algn="ctr">
              <a:buNone/>
            </a:pPr>
            <a:r>
              <a:rPr lang="en-US" sz="3600" b="1" dirty="0" smtClean="0">
                <a:effectLst>
                  <a:outerShdw blurRad="38100" dist="38100" dir="2700000" algn="tl">
                    <a:srgbClr val="000000">
                      <a:alpha val="43137"/>
                    </a:srgbClr>
                  </a:outerShdw>
                </a:effectLst>
                <a:ea typeface="Verdana" pitchFamily="34" charset="0"/>
                <a:cs typeface="Verdana" pitchFamily="34" charset="0"/>
              </a:rPr>
              <a:t>THANK YOU VERY MUCH! </a:t>
            </a:r>
          </a:p>
          <a:p>
            <a:endParaRPr lang="en-US" dirty="0"/>
          </a:p>
        </p:txBody>
      </p:sp>
    </p:spTree>
    <p:extLst>
      <p:ext uri="{BB962C8B-B14F-4D97-AF65-F5344CB8AC3E}">
        <p14:creationId xmlns:p14="http://schemas.microsoft.com/office/powerpoint/2010/main" val="34729360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1472" y="1582341"/>
            <a:ext cx="8001056" cy="3708708"/>
          </a:xfrm>
          <a:prstGeom prst="rect">
            <a:avLst/>
          </a:prstGeom>
        </p:spPr>
        <p:txBody>
          <a:bodyPr wrap="square">
            <a:spAutoFit/>
          </a:bodyPr>
          <a:lstStyle/>
          <a:p>
            <a:pPr marL="342900" indent="-342900" algn="just">
              <a:buClr>
                <a:srgbClr val="002060"/>
              </a:buClr>
              <a:buFont typeface="Wingdings" panose="05000000000000000000" pitchFamily="2" charset="2"/>
              <a:buChar char="Ø"/>
            </a:pPr>
            <a:r>
              <a:rPr lang="en-US" sz="2400" dirty="0" smtClean="0">
                <a:solidFill>
                  <a:srgbClr val="002060"/>
                </a:solidFill>
              </a:rPr>
              <a:t>Do not wear artificial fingernails or extenders when having direct contact with patients.</a:t>
            </a:r>
          </a:p>
          <a:p>
            <a:pPr marL="342900" indent="-342900" algn="just">
              <a:spcBef>
                <a:spcPts val="600"/>
              </a:spcBef>
              <a:buClr>
                <a:srgbClr val="002060"/>
              </a:buClr>
              <a:buFont typeface="Wingdings" panose="05000000000000000000" pitchFamily="2" charset="2"/>
              <a:buChar char="Ø"/>
            </a:pPr>
            <a:r>
              <a:rPr lang="en-US" sz="2400" dirty="0" smtClean="0">
                <a:solidFill>
                  <a:srgbClr val="002060"/>
                </a:solidFill>
              </a:rPr>
              <a:t>Keep natural nails short (tips less than 0.5 cm long or approximately ¼ inch).</a:t>
            </a:r>
          </a:p>
          <a:p>
            <a:pPr marL="342900" indent="-342900" algn="just">
              <a:spcBef>
                <a:spcPts val="600"/>
              </a:spcBef>
              <a:buClr>
                <a:srgbClr val="002060"/>
              </a:buClr>
              <a:buFont typeface="Wingdings" panose="05000000000000000000" pitchFamily="2" charset="2"/>
              <a:buChar char="Ø"/>
            </a:pPr>
            <a:r>
              <a:rPr lang="en-US" sz="2400" dirty="0" smtClean="0">
                <a:solidFill>
                  <a:srgbClr val="002060"/>
                </a:solidFill>
              </a:rPr>
              <a:t>Keep a healthy skin.</a:t>
            </a:r>
          </a:p>
          <a:p>
            <a:pPr marL="342900" indent="-342900" algn="just">
              <a:spcBef>
                <a:spcPts val="600"/>
              </a:spcBef>
              <a:buClr>
                <a:srgbClr val="002060"/>
              </a:buClr>
              <a:buFont typeface="Wingdings" panose="05000000000000000000" pitchFamily="2" charset="2"/>
              <a:buChar char="Ø"/>
            </a:pPr>
            <a:r>
              <a:rPr lang="en-US" sz="2400" dirty="0" smtClean="0">
                <a:solidFill>
                  <a:srgbClr val="002060"/>
                </a:solidFill>
              </a:rPr>
              <a:t>Avoid using rings, a wrist watch or bracelets.</a:t>
            </a:r>
          </a:p>
          <a:p>
            <a:pPr marL="342900" indent="-342900" algn="just">
              <a:spcBef>
                <a:spcPts val="600"/>
              </a:spcBef>
              <a:buClr>
                <a:srgbClr val="002060"/>
              </a:buClr>
              <a:buFont typeface="Wingdings" panose="05000000000000000000" pitchFamily="2" charset="2"/>
              <a:buChar char="Ø"/>
            </a:pPr>
            <a:r>
              <a:rPr lang="en-US" sz="2400" dirty="0" smtClean="0">
                <a:solidFill>
                  <a:srgbClr val="002060"/>
                </a:solidFill>
              </a:rPr>
              <a:t>Ensure that hands are dry before starting any activity. </a:t>
            </a:r>
          </a:p>
          <a:p>
            <a:pPr marL="342900" indent="-342900" algn="just">
              <a:spcBef>
                <a:spcPts val="600"/>
              </a:spcBef>
              <a:buClr>
                <a:srgbClr val="002060"/>
              </a:buClr>
              <a:buFont typeface="Wingdings" panose="05000000000000000000" pitchFamily="2" charset="2"/>
              <a:buChar char="Ø"/>
            </a:pPr>
            <a:r>
              <a:rPr lang="en-US" sz="2400" dirty="0" smtClean="0">
                <a:solidFill>
                  <a:srgbClr val="002060"/>
                </a:solidFill>
              </a:rPr>
              <a:t>Dry hands with single-use towels. </a:t>
            </a:r>
          </a:p>
          <a:p>
            <a:endParaRPr lang="en-US" dirty="0"/>
          </a:p>
        </p:txBody>
      </p:sp>
      <p:sp>
        <p:nvSpPr>
          <p:cNvPr id="4" name="TextBox 3"/>
          <p:cNvSpPr txBox="1"/>
          <p:nvPr/>
        </p:nvSpPr>
        <p:spPr>
          <a:xfrm>
            <a:off x="0" y="16884"/>
            <a:ext cx="9144000" cy="1077218"/>
          </a:xfrm>
          <a:prstGeom prst="rect">
            <a:avLst/>
          </a:prstGeom>
          <a:noFill/>
        </p:spPr>
        <p:txBody>
          <a:bodyPr wrap="square" rtlCol="0">
            <a:spAutoFit/>
          </a:bodyPr>
          <a:lstStyle/>
          <a:p>
            <a:pPr algn="ctr"/>
            <a:r>
              <a:rPr lang="en-US" altLang="en-US" sz="3200" b="1" dirty="0" smtClean="0">
                <a:solidFill>
                  <a:srgbClr val="002060"/>
                </a:solidFill>
                <a:effectLst>
                  <a:outerShdw blurRad="38100" dist="38100" dir="2700000" algn="tl">
                    <a:srgbClr val="000000">
                      <a:alpha val="43137"/>
                    </a:srgbClr>
                  </a:outerShdw>
                </a:effectLst>
                <a:ea typeface="Verdana" pitchFamily="34" charset="0"/>
                <a:cs typeface="Verdana" pitchFamily="34" charset="0"/>
              </a:rPr>
              <a:t>Hand Hygiene: Standard precautions  </a:t>
            </a:r>
          </a:p>
          <a:p>
            <a:pPr algn="ctr"/>
            <a:r>
              <a:rPr lang="en-US" altLang="en-US" sz="3200" b="1" dirty="0" smtClean="0">
                <a:solidFill>
                  <a:srgbClr val="002060"/>
                </a:solidFill>
                <a:effectLst>
                  <a:outerShdw blurRad="38100" dist="38100" dir="2700000" algn="tl">
                    <a:srgbClr val="000000">
                      <a:alpha val="43137"/>
                    </a:srgbClr>
                  </a:outerShdw>
                </a:effectLst>
                <a:ea typeface="Verdana" pitchFamily="34" charset="0"/>
                <a:cs typeface="Verdana" pitchFamily="34" charset="0"/>
              </a:rPr>
              <a:t>at </a:t>
            </a:r>
            <a:r>
              <a:rPr lang="en-US" altLang="en-US" sz="3200" b="1" dirty="0">
                <a:solidFill>
                  <a:srgbClr val="002060"/>
                </a:solidFill>
                <a:effectLst>
                  <a:outerShdw blurRad="38100" dist="38100" dir="2700000" algn="tl">
                    <a:srgbClr val="000000">
                      <a:alpha val="43137"/>
                    </a:srgbClr>
                  </a:outerShdw>
                </a:effectLst>
                <a:ea typeface="Verdana" pitchFamily="34" charset="0"/>
                <a:cs typeface="Verdana" pitchFamily="34" charset="0"/>
              </a:rPr>
              <a:t>all times, for all patients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Grp="1" noChangeArrowheads="1"/>
          </p:cNvSpPr>
          <p:nvPr>
            <p:ph type="title"/>
          </p:nvPr>
        </p:nvSpPr>
        <p:spPr>
          <a:xfrm>
            <a:off x="35496" y="-27384"/>
            <a:ext cx="8822784" cy="1138773"/>
          </a:xfrm>
          <a:noFill/>
        </p:spPr>
        <p:txBody>
          <a:bodyPr wrap="square">
            <a:spAutoFit/>
          </a:bodyPr>
          <a:lstStyle/>
          <a:p>
            <a:pPr eaLnBrk="1" hangingPunct="1"/>
            <a:r>
              <a:rPr lang="en-US" sz="4000" b="1" dirty="0" smtClean="0">
                <a:solidFill>
                  <a:srgbClr val="002060"/>
                </a:solidFill>
                <a:effectLst>
                  <a:outerShdw blurRad="38100" dist="38100" dir="2700000" algn="tl">
                    <a:srgbClr val="000000">
                      <a:alpha val="43137"/>
                    </a:srgbClr>
                  </a:outerShdw>
                </a:effectLst>
                <a:latin typeface="+mn-lt"/>
              </a:rPr>
              <a:t> </a:t>
            </a:r>
            <a:r>
              <a:rPr lang="fr-FR" altLang="en-US" sz="2800" b="1" dirty="0">
                <a:solidFill>
                  <a:srgbClr val="002060"/>
                </a:solidFill>
                <a:effectLst>
                  <a:outerShdw blurRad="38100" dist="38100" dir="2700000" algn="tl">
                    <a:srgbClr val="000000">
                      <a:alpha val="43137"/>
                    </a:srgbClr>
                  </a:outerShdw>
                </a:effectLst>
                <a:latin typeface="+mn-lt"/>
                <a:ea typeface="Verdana" pitchFamily="34" charset="0"/>
                <a:cs typeface="Verdana" pitchFamily="34" charset="0"/>
              </a:rPr>
              <a:t>H</a:t>
            </a:r>
            <a:r>
              <a:rPr lang="fr-FR" altLang="en-US" sz="2800" b="1" dirty="0" smtClean="0">
                <a:solidFill>
                  <a:srgbClr val="002060"/>
                </a:solidFill>
                <a:effectLst>
                  <a:outerShdw blurRad="38100" dist="38100" dir="2700000" algn="tl">
                    <a:srgbClr val="000000">
                      <a:alpha val="43137"/>
                    </a:srgbClr>
                  </a:outerShdw>
                </a:effectLst>
                <a:latin typeface="+mn-lt"/>
                <a:ea typeface="Verdana" pitchFamily="34" charset="0"/>
                <a:cs typeface="Verdana" pitchFamily="34" charset="0"/>
              </a:rPr>
              <a:t>and </a:t>
            </a:r>
            <a:r>
              <a:rPr lang="fr-FR" altLang="en-US" sz="2800" b="1" dirty="0" err="1" smtClean="0">
                <a:solidFill>
                  <a:srgbClr val="002060"/>
                </a:solidFill>
                <a:effectLst>
                  <a:outerShdw blurRad="38100" dist="38100" dir="2700000" algn="tl">
                    <a:srgbClr val="000000">
                      <a:alpha val="43137"/>
                    </a:srgbClr>
                  </a:outerShdw>
                </a:effectLst>
                <a:latin typeface="+mn-lt"/>
                <a:ea typeface="Verdana" pitchFamily="34" charset="0"/>
                <a:cs typeface="Verdana" pitchFamily="34" charset="0"/>
              </a:rPr>
              <a:t>hygiene</a:t>
            </a:r>
            <a:r>
              <a:rPr lang="fr-FR" altLang="en-US" sz="2800" b="1" dirty="0" smtClean="0">
                <a:solidFill>
                  <a:srgbClr val="002060"/>
                </a:solidFill>
                <a:effectLst>
                  <a:outerShdw blurRad="38100" dist="38100" dir="2700000" algn="tl">
                    <a:srgbClr val="000000">
                      <a:alpha val="43137"/>
                    </a:srgbClr>
                  </a:outerShdw>
                </a:effectLst>
                <a:latin typeface="+mn-lt"/>
                <a:ea typeface="Verdana" pitchFamily="34" charset="0"/>
                <a:cs typeface="Verdana" pitchFamily="34" charset="0"/>
              </a:rPr>
              <a:t>: the </a:t>
            </a:r>
            <a:r>
              <a:rPr lang="fr-FR" altLang="en-US" sz="2800" b="1" dirty="0" err="1" smtClean="0">
                <a:solidFill>
                  <a:srgbClr val="002060"/>
                </a:solidFill>
                <a:effectLst>
                  <a:outerShdw blurRad="38100" dist="38100" dir="2700000" algn="tl">
                    <a:srgbClr val="000000">
                      <a:alpha val="43137"/>
                    </a:srgbClr>
                  </a:outerShdw>
                </a:effectLst>
                <a:latin typeface="+mn-lt"/>
                <a:ea typeface="Verdana" pitchFamily="34" charset="0"/>
                <a:cs typeface="Verdana" pitchFamily="34" charset="0"/>
              </a:rPr>
              <a:t>most</a:t>
            </a:r>
            <a:r>
              <a:rPr lang="fr-FR" altLang="en-US" sz="2800" b="1" dirty="0" smtClean="0">
                <a:solidFill>
                  <a:srgbClr val="002060"/>
                </a:solidFill>
                <a:effectLst>
                  <a:outerShdw blurRad="38100" dist="38100" dir="2700000" algn="tl">
                    <a:srgbClr val="000000">
                      <a:alpha val="43137"/>
                    </a:srgbClr>
                  </a:outerShdw>
                </a:effectLst>
                <a:latin typeface="+mn-lt"/>
                <a:ea typeface="Verdana" pitchFamily="34" charset="0"/>
                <a:cs typeface="Verdana" pitchFamily="34" charset="0"/>
              </a:rPr>
              <a:t> important </a:t>
            </a:r>
            <a:r>
              <a:rPr lang="fr-FR" altLang="en-US" sz="2800" b="1" dirty="0" err="1" smtClean="0">
                <a:solidFill>
                  <a:srgbClr val="002060"/>
                </a:solidFill>
                <a:effectLst>
                  <a:outerShdw blurRad="38100" dist="38100" dir="2700000" algn="tl">
                    <a:srgbClr val="000000">
                      <a:alpha val="43137"/>
                    </a:srgbClr>
                  </a:outerShdw>
                </a:effectLst>
                <a:latin typeface="+mn-lt"/>
                <a:ea typeface="Verdana" pitchFamily="34" charset="0"/>
                <a:cs typeface="Verdana" pitchFamily="34" charset="0"/>
              </a:rPr>
              <a:t>measure</a:t>
            </a:r>
            <a:r>
              <a:rPr lang="fr-FR" altLang="en-US" sz="2800" b="1" dirty="0" smtClean="0">
                <a:solidFill>
                  <a:srgbClr val="002060"/>
                </a:solidFill>
                <a:effectLst>
                  <a:outerShdw blurRad="38100" dist="38100" dir="2700000" algn="tl">
                    <a:srgbClr val="000000">
                      <a:alpha val="43137"/>
                    </a:srgbClr>
                  </a:outerShdw>
                </a:effectLst>
                <a:latin typeface="+mn-lt"/>
                <a:ea typeface="Verdana" pitchFamily="34" charset="0"/>
                <a:cs typeface="Verdana" pitchFamily="34" charset="0"/>
              </a:rPr>
              <a:t> to </a:t>
            </a:r>
            <a:r>
              <a:rPr lang="fr-FR" altLang="en-US" sz="2800" b="1" dirty="0" err="1">
                <a:solidFill>
                  <a:srgbClr val="002060"/>
                </a:solidFill>
                <a:effectLst>
                  <a:outerShdw blurRad="38100" dist="38100" dir="2700000" algn="tl">
                    <a:srgbClr val="000000">
                      <a:alpha val="43137"/>
                    </a:srgbClr>
                  </a:outerShdw>
                </a:effectLst>
                <a:latin typeface="+mn-lt"/>
                <a:ea typeface="Verdana" pitchFamily="34" charset="0"/>
                <a:cs typeface="Verdana" pitchFamily="34" charset="0"/>
              </a:rPr>
              <a:t>avoid</a:t>
            </a:r>
            <a:r>
              <a:rPr lang="fr-FR" altLang="en-US" sz="2800" b="1" dirty="0">
                <a:solidFill>
                  <a:srgbClr val="002060"/>
                </a:solidFill>
                <a:effectLst>
                  <a:outerShdw blurRad="38100" dist="38100" dir="2700000" algn="tl">
                    <a:srgbClr val="000000">
                      <a:alpha val="43137"/>
                    </a:srgbClr>
                  </a:outerShdw>
                </a:effectLst>
                <a:latin typeface="+mn-lt"/>
                <a:ea typeface="Verdana" pitchFamily="34" charset="0"/>
                <a:cs typeface="Verdana" pitchFamily="34" charset="0"/>
              </a:rPr>
              <a:t> </a:t>
            </a:r>
            <a:r>
              <a:rPr lang="fr-FR" altLang="en-US" sz="2800" b="1" dirty="0" smtClean="0">
                <a:solidFill>
                  <a:srgbClr val="002060"/>
                </a:solidFill>
                <a:effectLst>
                  <a:outerShdw blurRad="38100" dist="38100" dir="2700000" algn="tl">
                    <a:srgbClr val="000000">
                      <a:alpha val="43137"/>
                    </a:srgbClr>
                  </a:outerShdw>
                </a:effectLst>
                <a:latin typeface="+mn-lt"/>
                <a:ea typeface="Verdana" pitchFamily="34" charset="0"/>
                <a:cs typeface="Verdana" pitchFamily="34" charset="0"/>
              </a:rPr>
              <a:t>infection!</a:t>
            </a:r>
            <a:endParaRPr lang="en-US" altLang="en-US" sz="2800" b="1" dirty="0" smtClean="0">
              <a:solidFill>
                <a:srgbClr val="002060"/>
              </a:solidFill>
              <a:effectLst>
                <a:outerShdw blurRad="38100" dist="38100" dir="2700000" algn="tl">
                  <a:srgbClr val="000000">
                    <a:alpha val="43137"/>
                  </a:srgbClr>
                </a:outerShdw>
              </a:effectLst>
              <a:latin typeface="+mn-lt"/>
              <a:ea typeface="Verdana" pitchFamily="34" charset="0"/>
              <a:cs typeface="Verdana" pitchFamily="34" charset="0"/>
            </a:endParaRPr>
          </a:p>
        </p:txBody>
      </p:sp>
      <p:sp>
        <p:nvSpPr>
          <p:cNvPr id="6147" name="Rectangle 54"/>
          <p:cNvSpPr>
            <a:spLocks noGrp="1" noChangeArrowheads="1"/>
          </p:cNvSpPr>
          <p:nvPr>
            <p:ph idx="1"/>
          </p:nvPr>
        </p:nvSpPr>
        <p:spPr>
          <a:xfrm>
            <a:off x="133350" y="4643447"/>
            <a:ext cx="8686800" cy="1357321"/>
          </a:xfrm>
        </p:spPr>
        <p:txBody>
          <a:bodyPr>
            <a:normAutofit fontScale="85000" lnSpcReduction="10000"/>
          </a:bodyPr>
          <a:lstStyle/>
          <a:p>
            <a:pPr eaLnBrk="1" hangingPunct="1"/>
            <a:r>
              <a:rPr lang="en-US" sz="2800" dirty="0" smtClean="0">
                <a:solidFill>
                  <a:srgbClr val="002060"/>
                </a:solidFill>
              </a:rPr>
              <a:t>Before and after </a:t>
            </a:r>
            <a:r>
              <a:rPr lang="fr-FR" sz="2800" dirty="0" smtClean="0">
                <a:solidFill>
                  <a:srgbClr val="002060"/>
                </a:solidFill>
              </a:rPr>
              <a:t>contact </a:t>
            </a:r>
            <a:r>
              <a:rPr lang="fr-FR" sz="2800" dirty="0" err="1" smtClean="0">
                <a:solidFill>
                  <a:srgbClr val="002060"/>
                </a:solidFill>
              </a:rPr>
              <a:t>with</a:t>
            </a:r>
            <a:r>
              <a:rPr lang="fr-FR" sz="2800" dirty="0" smtClean="0">
                <a:solidFill>
                  <a:srgbClr val="002060"/>
                </a:solidFill>
              </a:rPr>
              <a:t> a patient or the </a:t>
            </a:r>
            <a:r>
              <a:rPr lang="fr-FR" sz="2800" dirty="0" err="1" smtClean="0">
                <a:solidFill>
                  <a:srgbClr val="002060"/>
                </a:solidFill>
              </a:rPr>
              <a:t>surrounding</a:t>
            </a:r>
            <a:r>
              <a:rPr lang="fr-FR" sz="2800" dirty="0" smtClean="0">
                <a:solidFill>
                  <a:srgbClr val="002060"/>
                </a:solidFill>
              </a:rPr>
              <a:t> </a:t>
            </a:r>
            <a:r>
              <a:rPr lang="fr-FR" sz="2800" dirty="0" err="1" smtClean="0">
                <a:solidFill>
                  <a:srgbClr val="002060"/>
                </a:solidFill>
              </a:rPr>
              <a:t>environment</a:t>
            </a:r>
            <a:endParaRPr lang="fr-FR" sz="2800" dirty="0" smtClean="0">
              <a:solidFill>
                <a:srgbClr val="002060"/>
              </a:solidFill>
            </a:endParaRPr>
          </a:p>
          <a:p>
            <a:pPr eaLnBrk="1" hangingPunct="1"/>
            <a:r>
              <a:rPr lang="fr-FR" sz="2800" dirty="0" smtClean="0">
                <a:solidFill>
                  <a:srgbClr val="002060"/>
                </a:solidFill>
              </a:rPr>
              <a:t>Wash </a:t>
            </a:r>
            <a:r>
              <a:rPr lang="fr-FR" sz="2800" dirty="0" err="1" smtClean="0">
                <a:solidFill>
                  <a:srgbClr val="002060"/>
                </a:solidFill>
              </a:rPr>
              <a:t>with</a:t>
            </a:r>
            <a:r>
              <a:rPr lang="fr-FR" sz="2800" dirty="0" smtClean="0">
                <a:solidFill>
                  <a:srgbClr val="002060"/>
                </a:solidFill>
              </a:rPr>
              <a:t> soap and water or use </a:t>
            </a:r>
            <a:r>
              <a:rPr lang="fr-FR" sz="2800" dirty="0" err="1" smtClean="0">
                <a:solidFill>
                  <a:srgbClr val="002060"/>
                </a:solidFill>
              </a:rPr>
              <a:t>alcohol-based</a:t>
            </a:r>
            <a:r>
              <a:rPr lang="fr-FR" sz="2800" dirty="0" smtClean="0">
                <a:solidFill>
                  <a:srgbClr val="002060"/>
                </a:solidFill>
              </a:rPr>
              <a:t> </a:t>
            </a:r>
            <a:r>
              <a:rPr lang="fr-FR" sz="2800" dirty="0" err="1" smtClean="0">
                <a:solidFill>
                  <a:srgbClr val="002060"/>
                </a:solidFill>
              </a:rPr>
              <a:t>handrub</a:t>
            </a:r>
            <a:endParaRPr lang="en-US" sz="2800" dirty="0" smtClean="0">
              <a:solidFill>
                <a:srgbClr val="002060"/>
              </a:solidFill>
            </a:endParaRPr>
          </a:p>
        </p:txBody>
      </p:sp>
      <p:pic>
        <p:nvPicPr>
          <p:cNvPr id="6148" name="Picture 11" descr="HemoFeverHCControlWHO04_25_0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71802" y="1214422"/>
            <a:ext cx="2973388" cy="3249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37839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902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8888" y="1412875"/>
            <a:ext cx="6337300" cy="392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5" name="Rectangle 7"/>
          <p:cNvSpPr>
            <a:spLocks noGrp="1" noChangeArrowheads="1"/>
          </p:cNvSpPr>
          <p:nvPr>
            <p:ph type="title"/>
          </p:nvPr>
        </p:nvSpPr>
        <p:spPr>
          <a:xfrm>
            <a:off x="0" y="23995"/>
            <a:ext cx="9143999" cy="905614"/>
          </a:xfrm>
          <a:solidFill>
            <a:schemeClr val="bg1"/>
          </a:solidFill>
        </p:spPr>
        <p:txBody>
          <a:bodyPr>
            <a:normAutofit/>
          </a:bodyPr>
          <a:lstStyle/>
          <a:p>
            <a:pPr eaLnBrk="1" hangingPunct="1"/>
            <a:r>
              <a:rPr lang="fr-FR" altLang="en-US" sz="2800" b="1" dirty="0" smtClean="0">
                <a:solidFill>
                  <a:srgbClr val="002060"/>
                </a:solidFill>
                <a:effectLst>
                  <a:outerShdw blurRad="38100" dist="38100" dir="2700000" algn="tl">
                    <a:srgbClr val="000000">
                      <a:alpha val="43137"/>
                    </a:srgbClr>
                  </a:outerShdw>
                </a:effectLst>
                <a:latin typeface="+mn-lt"/>
                <a:ea typeface="Verdana" pitchFamily="34" charset="0"/>
                <a:cs typeface="Arial" panose="020B0604020202020204" pitchFamily="34" charset="0"/>
              </a:rPr>
              <a:t>Hand </a:t>
            </a:r>
            <a:r>
              <a:rPr lang="fr-FR" altLang="en-US" sz="2800" b="1" dirty="0" err="1" smtClean="0">
                <a:solidFill>
                  <a:srgbClr val="002060"/>
                </a:solidFill>
                <a:effectLst>
                  <a:outerShdw blurRad="38100" dist="38100" dir="2700000" algn="tl">
                    <a:srgbClr val="000000">
                      <a:alpha val="43137"/>
                    </a:srgbClr>
                  </a:outerShdw>
                </a:effectLst>
                <a:latin typeface="+mn-lt"/>
                <a:ea typeface="Verdana" pitchFamily="34" charset="0"/>
                <a:cs typeface="Arial" panose="020B0604020202020204" pitchFamily="34" charset="0"/>
              </a:rPr>
              <a:t>hygiene</a:t>
            </a:r>
            <a:r>
              <a:rPr lang="fr-FR" altLang="en-US" sz="2800" b="1" dirty="0" smtClean="0">
                <a:solidFill>
                  <a:srgbClr val="002060"/>
                </a:solidFill>
                <a:effectLst>
                  <a:outerShdw blurRad="38100" dist="38100" dir="2700000" algn="tl">
                    <a:srgbClr val="000000">
                      <a:alpha val="43137"/>
                    </a:srgbClr>
                  </a:outerShdw>
                </a:effectLst>
                <a:latin typeface="+mn-lt"/>
                <a:ea typeface="Verdana" pitchFamily="34" charset="0"/>
                <a:cs typeface="Arial" panose="020B0604020202020204" pitchFamily="34" charset="0"/>
              </a:rPr>
              <a:t>: the parts </a:t>
            </a:r>
            <a:r>
              <a:rPr lang="fr-FR" altLang="en-US" sz="2800" b="1" dirty="0" err="1" smtClean="0">
                <a:solidFill>
                  <a:srgbClr val="002060"/>
                </a:solidFill>
                <a:effectLst>
                  <a:outerShdw blurRad="38100" dist="38100" dir="2700000" algn="tl">
                    <a:srgbClr val="000000">
                      <a:alpha val="43137"/>
                    </a:srgbClr>
                  </a:outerShdw>
                </a:effectLst>
                <a:latin typeface="+mn-lt"/>
                <a:ea typeface="Verdana" pitchFamily="34" charset="0"/>
                <a:cs typeface="Arial" panose="020B0604020202020204" pitchFamily="34" charset="0"/>
              </a:rPr>
              <a:t>that</a:t>
            </a:r>
            <a:r>
              <a:rPr lang="fr-FR" altLang="en-US" sz="2800" b="1" dirty="0" smtClean="0">
                <a:solidFill>
                  <a:srgbClr val="002060"/>
                </a:solidFill>
                <a:effectLst>
                  <a:outerShdw blurRad="38100" dist="38100" dir="2700000" algn="tl">
                    <a:srgbClr val="000000">
                      <a:alpha val="43137"/>
                    </a:srgbClr>
                  </a:outerShdw>
                </a:effectLst>
                <a:latin typeface="+mn-lt"/>
                <a:ea typeface="Verdana" pitchFamily="34" charset="0"/>
                <a:cs typeface="Arial" panose="020B0604020202020204" pitchFamily="34" charset="0"/>
              </a:rPr>
              <a:t> are </a:t>
            </a:r>
            <a:r>
              <a:rPr lang="fr-FR" altLang="en-US" sz="2800" b="1" dirty="0" err="1" smtClean="0">
                <a:solidFill>
                  <a:srgbClr val="002060"/>
                </a:solidFill>
                <a:effectLst>
                  <a:outerShdw blurRad="38100" dist="38100" dir="2700000" algn="tl">
                    <a:srgbClr val="000000">
                      <a:alpha val="43137"/>
                    </a:srgbClr>
                  </a:outerShdw>
                </a:effectLst>
                <a:latin typeface="+mn-lt"/>
                <a:ea typeface="Verdana" pitchFamily="34" charset="0"/>
                <a:cs typeface="Arial" panose="020B0604020202020204" pitchFamily="34" charset="0"/>
              </a:rPr>
              <a:t>typically</a:t>
            </a:r>
            <a:r>
              <a:rPr lang="fr-FR" altLang="en-US" sz="2800" b="1" dirty="0" smtClean="0">
                <a:solidFill>
                  <a:srgbClr val="002060"/>
                </a:solidFill>
                <a:effectLst>
                  <a:outerShdw blurRad="38100" dist="38100" dir="2700000" algn="tl">
                    <a:srgbClr val="000000">
                      <a:alpha val="43137"/>
                    </a:srgbClr>
                  </a:outerShdw>
                </a:effectLst>
                <a:latin typeface="+mn-lt"/>
                <a:ea typeface="Verdana" pitchFamily="34" charset="0"/>
                <a:cs typeface="Arial" panose="020B0604020202020204" pitchFamily="34" charset="0"/>
              </a:rPr>
              <a:t> </a:t>
            </a:r>
            <a:r>
              <a:rPr lang="fr-FR" altLang="en-US" sz="2800" b="1" dirty="0" err="1" smtClean="0">
                <a:solidFill>
                  <a:srgbClr val="002060"/>
                </a:solidFill>
                <a:effectLst>
                  <a:outerShdw blurRad="38100" dist="38100" dir="2700000" algn="tl">
                    <a:srgbClr val="000000">
                      <a:alpha val="43137"/>
                    </a:srgbClr>
                  </a:outerShdw>
                </a:effectLst>
                <a:latin typeface="+mn-lt"/>
                <a:ea typeface="Verdana" pitchFamily="34" charset="0"/>
                <a:cs typeface="Arial" panose="020B0604020202020204" pitchFamily="34" charset="0"/>
              </a:rPr>
              <a:t>forgotten</a:t>
            </a:r>
            <a:endParaRPr lang="fr-FR" altLang="en-US" sz="2800" b="1" dirty="0" smtClean="0">
              <a:solidFill>
                <a:srgbClr val="002060"/>
              </a:solidFill>
              <a:effectLst>
                <a:outerShdw blurRad="38100" dist="38100" dir="2700000" algn="tl">
                  <a:srgbClr val="000000">
                    <a:alpha val="43137"/>
                  </a:srgbClr>
                </a:outerShdw>
              </a:effectLst>
              <a:latin typeface="+mn-lt"/>
              <a:ea typeface="Verdana" pitchFamily="34" charset="0"/>
              <a:cs typeface="Arial" panose="020B0604020202020204" pitchFamily="34" charset="0"/>
            </a:endParaRPr>
          </a:p>
        </p:txBody>
      </p:sp>
      <p:sp>
        <p:nvSpPr>
          <p:cNvPr id="129030" name="Text Box 6"/>
          <p:cNvSpPr txBox="1">
            <a:spLocks noChangeArrowheads="1"/>
          </p:cNvSpPr>
          <p:nvPr/>
        </p:nvSpPr>
        <p:spPr bwMode="auto">
          <a:xfrm>
            <a:off x="921354" y="5445224"/>
            <a:ext cx="7456252" cy="6155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392" tIns="45696" rIns="91392" bIns="45696">
            <a:spAutoFit/>
          </a:bodyPr>
          <a:lstStyle>
            <a:lvl1pPr defTabSz="865188">
              <a:defRPr sz="1700">
                <a:solidFill>
                  <a:schemeClr val="tx1"/>
                </a:solidFill>
                <a:latin typeface="Times New Roman" pitchFamily="18" charset="0"/>
                <a:cs typeface="Arial" charset="0"/>
              </a:defRPr>
            </a:lvl1pPr>
            <a:lvl2pPr defTabSz="865188">
              <a:defRPr sz="1700">
                <a:solidFill>
                  <a:schemeClr val="tx1"/>
                </a:solidFill>
                <a:latin typeface="Times New Roman" pitchFamily="18" charset="0"/>
                <a:cs typeface="Arial" charset="0"/>
              </a:defRPr>
            </a:lvl2pPr>
            <a:lvl3pPr defTabSz="865188">
              <a:defRPr sz="1700">
                <a:solidFill>
                  <a:schemeClr val="tx1"/>
                </a:solidFill>
                <a:latin typeface="Times New Roman" pitchFamily="18" charset="0"/>
                <a:cs typeface="Arial" charset="0"/>
              </a:defRPr>
            </a:lvl3pPr>
            <a:lvl4pPr defTabSz="865188">
              <a:defRPr sz="1700">
                <a:solidFill>
                  <a:schemeClr val="tx1"/>
                </a:solidFill>
                <a:latin typeface="Times New Roman" pitchFamily="18" charset="0"/>
                <a:cs typeface="Arial" charset="0"/>
              </a:defRPr>
            </a:lvl4pPr>
            <a:lvl5pPr defTabSz="865188">
              <a:defRPr sz="1700">
                <a:solidFill>
                  <a:schemeClr val="tx1"/>
                </a:solidFill>
                <a:latin typeface="Times New Roman" pitchFamily="18" charset="0"/>
                <a:cs typeface="Arial" charset="0"/>
              </a:defRPr>
            </a:lvl5pPr>
            <a:lvl6pPr defTabSz="865188" eaLnBrk="0" fontAlgn="base" hangingPunct="0">
              <a:spcBef>
                <a:spcPct val="0"/>
              </a:spcBef>
              <a:spcAft>
                <a:spcPct val="0"/>
              </a:spcAft>
              <a:defRPr sz="1700">
                <a:solidFill>
                  <a:schemeClr val="tx1"/>
                </a:solidFill>
                <a:latin typeface="Times New Roman" pitchFamily="18" charset="0"/>
                <a:cs typeface="Arial" charset="0"/>
              </a:defRPr>
            </a:lvl6pPr>
            <a:lvl7pPr defTabSz="865188" eaLnBrk="0" fontAlgn="base" hangingPunct="0">
              <a:spcBef>
                <a:spcPct val="0"/>
              </a:spcBef>
              <a:spcAft>
                <a:spcPct val="0"/>
              </a:spcAft>
              <a:defRPr sz="1700">
                <a:solidFill>
                  <a:schemeClr val="tx1"/>
                </a:solidFill>
                <a:latin typeface="Times New Roman" pitchFamily="18" charset="0"/>
                <a:cs typeface="Arial" charset="0"/>
              </a:defRPr>
            </a:lvl7pPr>
            <a:lvl8pPr defTabSz="865188" eaLnBrk="0" fontAlgn="base" hangingPunct="0">
              <a:spcBef>
                <a:spcPct val="0"/>
              </a:spcBef>
              <a:spcAft>
                <a:spcPct val="0"/>
              </a:spcAft>
              <a:defRPr sz="1700">
                <a:solidFill>
                  <a:schemeClr val="tx1"/>
                </a:solidFill>
                <a:latin typeface="Times New Roman" pitchFamily="18" charset="0"/>
                <a:cs typeface="Arial" charset="0"/>
              </a:defRPr>
            </a:lvl8pPr>
            <a:lvl9pPr defTabSz="865188" eaLnBrk="0" fontAlgn="base" hangingPunct="0">
              <a:spcBef>
                <a:spcPct val="0"/>
              </a:spcBef>
              <a:spcAft>
                <a:spcPct val="0"/>
              </a:spcAft>
              <a:defRPr sz="1700">
                <a:solidFill>
                  <a:schemeClr val="tx1"/>
                </a:solidFill>
                <a:latin typeface="Times New Roman" pitchFamily="18" charset="0"/>
                <a:cs typeface="Arial" charset="0"/>
              </a:defRPr>
            </a:lvl9pPr>
          </a:lstStyle>
          <a:p>
            <a:pPr algn="ctr" rtl="0" eaLnBrk="1" hangingPunct="1">
              <a:spcBef>
                <a:spcPct val="50000"/>
              </a:spcBef>
              <a:buClr>
                <a:srgbClr val="5E7CFE"/>
              </a:buClr>
              <a:buFont typeface="Wingdings" pitchFamily="2" charset="2"/>
              <a:buNone/>
            </a:pPr>
            <a:r>
              <a:rPr lang="fr-FR" b="1" dirty="0" smtClean="0">
                <a:solidFill>
                  <a:srgbClr val="002060"/>
                </a:solidFill>
                <a:latin typeface="+mn-lt"/>
              </a:rPr>
              <a:t>The use of </a:t>
            </a:r>
            <a:r>
              <a:rPr lang="fr-FR" b="1" dirty="0" err="1" smtClean="0">
                <a:solidFill>
                  <a:srgbClr val="002060"/>
                </a:solidFill>
                <a:latin typeface="+mn-lt"/>
              </a:rPr>
              <a:t>gloves</a:t>
            </a:r>
            <a:r>
              <a:rPr lang="fr-FR" b="1" dirty="0" smtClean="0">
                <a:solidFill>
                  <a:srgbClr val="002060"/>
                </a:solidFill>
                <a:latin typeface="+mn-lt"/>
              </a:rPr>
              <a:t> </a:t>
            </a:r>
            <a:r>
              <a:rPr lang="fr-FR" b="1" dirty="0" err="1" smtClean="0">
                <a:solidFill>
                  <a:srgbClr val="002060"/>
                </a:solidFill>
                <a:latin typeface="+mn-lt"/>
              </a:rPr>
              <a:t>does</a:t>
            </a:r>
            <a:r>
              <a:rPr lang="fr-FR" b="1" dirty="0" smtClean="0">
                <a:solidFill>
                  <a:srgbClr val="002060"/>
                </a:solidFill>
                <a:latin typeface="+mn-lt"/>
              </a:rPr>
              <a:t> not replace the </a:t>
            </a:r>
            <a:r>
              <a:rPr lang="fr-FR" b="1" dirty="0" err="1" smtClean="0">
                <a:solidFill>
                  <a:srgbClr val="002060"/>
                </a:solidFill>
                <a:latin typeface="+mn-lt"/>
              </a:rPr>
              <a:t>need</a:t>
            </a:r>
            <a:r>
              <a:rPr lang="fr-FR" b="1" dirty="0" smtClean="0">
                <a:solidFill>
                  <a:srgbClr val="002060"/>
                </a:solidFill>
                <a:latin typeface="+mn-lt"/>
              </a:rPr>
              <a:t> to practise hand </a:t>
            </a:r>
            <a:r>
              <a:rPr lang="fr-FR" b="1" dirty="0" err="1" smtClean="0">
                <a:solidFill>
                  <a:srgbClr val="002060"/>
                </a:solidFill>
                <a:latin typeface="+mn-lt"/>
              </a:rPr>
              <a:t>hygiene</a:t>
            </a:r>
            <a:r>
              <a:rPr lang="fr-FR" b="1" dirty="0" smtClean="0">
                <a:solidFill>
                  <a:srgbClr val="002060"/>
                </a:solidFill>
                <a:latin typeface="+mn-lt"/>
              </a:rPr>
              <a:t> </a:t>
            </a:r>
            <a:r>
              <a:rPr lang="fr-FR" b="1" dirty="0" err="1" smtClean="0">
                <a:solidFill>
                  <a:srgbClr val="002060"/>
                </a:solidFill>
                <a:latin typeface="+mn-lt"/>
              </a:rPr>
              <a:t>after</a:t>
            </a:r>
            <a:r>
              <a:rPr lang="fr-FR" b="1" dirty="0" smtClean="0">
                <a:solidFill>
                  <a:srgbClr val="002060"/>
                </a:solidFill>
                <a:latin typeface="+mn-lt"/>
              </a:rPr>
              <a:t> </a:t>
            </a:r>
            <a:r>
              <a:rPr lang="fr-FR" b="1" dirty="0" err="1" smtClean="0">
                <a:solidFill>
                  <a:srgbClr val="002060"/>
                </a:solidFill>
                <a:latin typeface="+mn-lt"/>
              </a:rPr>
              <a:t>taking</a:t>
            </a:r>
            <a:r>
              <a:rPr lang="fr-FR" b="1" dirty="0" smtClean="0">
                <a:solidFill>
                  <a:srgbClr val="002060"/>
                </a:solidFill>
                <a:latin typeface="+mn-lt"/>
              </a:rPr>
              <a:t> off </a:t>
            </a:r>
            <a:r>
              <a:rPr lang="fr-FR" b="1" dirty="0" err="1" smtClean="0">
                <a:solidFill>
                  <a:srgbClr val="002060"/>
                </a:solidFill>
                <a:latin typeface="+mn-lt"/>
              </a:rPr>
              <a:t>gloves</a:t>
            </a:r>
            <a:endParaRPr lang="fr-FR" dirty="0">
              <a:solidFill>
                <a:srgbClr val="002060"/>
              </a:solidFill>
              <a:latin typeface="+mn-lt"/>
            </a:endParaRPr>
          </a:p>
        </p:txBody>
      </p:sp>
    </p:spTree>
    <p:extLst>
      <p:ext uri="{BB962C8B-B14F-4D97-AF65-F5344CB8AC3E}">
        <p14:creationId xmlns:p14="http://schemas.microsoft.com/office/powerpoint/2010/main" val="32959646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739588" y="470647"/>
            <a:ext cx="7866529" cy="5647765"/>
          </a:xfrm>
          <a:prstGeom prst="rect">
            <a:avLst/>
          </a:prstGeom>
        </p:spPr>
      </p:pic>
    </p:spTree>
    <p:extLst>
      <p:ext uri="{BB962C8B-B14F-4D97-AF65-F5344CB8AC3E}">
        <p14:creationId xmlns:p14="http://schemas.microsoft.com/office/powerpoint/2010/main" val="235141107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GUID" val="0f7428db-6eee-45a6-879a-977f461344b3"/>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heme/theme1.xml><?xml version="1.0" encoding="utf-8"?>
<a:theme xmlns:a="http://schemas.openxmlformats.org/drawingml/2006/main" name="EVD Theme">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EVD Theme</Template>
  <TotalTime>2748</TotalTime>
  <Words>3476</Words>
  <Application>Microsoft Office PowerPoint</Application>
  <PresentationFormat>On-screen Show (4:3)</PresentationFormat>
  <Paragraphs>398</Paragraphs>
  <Slides>55</Slides>
  <Notes>10</Notes>
  <HiddenSlides>0</HiddenSlides>
  <MMClips>0</MMClips>
  <ScaleCrop>false</ScaleCrop>
  <HeadingPairs>
    <vt:vector size="4" baseType="variant">
      <vt:variant>
        <vt:lpstr>Theme</vt:lpstr>
      </vt:variant>
      <vt:variant>
        <vt:i4>1</vt:i4>
      </vt:variant>
      <vt:variant>
        <vt:lpstr>Slide Titles</vt:lpstr>
      </vt:variant>
      <vt:variant>
        <vt:i4>55</vt:i4>
      </vt:variant>
    </vt:vector>
  </HeadingPairs>
  <TitlesOfParts>
    <vt:vector size="56" baseType="lpstr">
      <vt:lpstr>EVD Theme</vt:lpstr>
      <vt:lpstr>PowerPoint Presentation</vt:lpstr>
      <vt:lpstr>General objective</vt:lpstr>
      <vt:lpstr>Learning objectives</vt:lpstr>
      <vt:lpstr>Infection prevention and control for the  clinical team</vt:lpstr>
      <vt:lpstr>PowerPoint Presentation</vt:lpstr>
      <vt:lpstr>PowerPoint Presentation</vt:lpstr>
      <vt:lpstr> Hand hygiene: the most important measure to avoid infection!</vt:lpstr>
      <vt:lpstr>Hand hygiene: the parts that are typically forgotten</vt:lpstr>
      <vt:lpstr>PowerPoint Presentation</vt:lpstr>
      <vt:lpstr>Alcohol-based handrub</vt:lpstr>
      <vt:lpstr>PowerPoint Presentation</vt:lpstr>
      <vt:lpstr>PowerPoint Presentation</vt:lpstr>
      <vt:lpstr>PowerPoint Presentation</vt:lpstr>
      <vt:lpstr>PowerPoint Presentation</vt:lpstr>
      <vt:lpstr> </vt:lpstr>
      <vt:lpstr>PowerPoint Presentation</vt:lpstr>
      <vt:lpstr>PowerPoint Presentation</vt:lpstr>
      <vt:lpstr>PowerPoint Presentation</vt:lpstr>
      <vt:lpstr>The geographical conceptualization  of the transmission risk </vt:lpstr>
      <vt:lpstr>PowerPoint Presentation</vt:lpstr>
      <vt:lpstr>Importance of standard precautions</vt:lpstr>
      <vt:lpstr>Additional infection control interventions including PPE should be based on:</vt:lpstr>
      <vt:lpstr>Additional precautions, in addition to standard precautions, according to the infectious etiology or procedure:</vt:lpstr>
      <vt:lpstr>PowerPoint Presentation</vt:lpstr>
      <vt:lpstr>VHFs - only five with person-to-person transmission</vt:lpstr>
      <vt:lpstr>Contact precautions</vt:lpstr>
      <vt:lpstr>Droplet precautions </vt:lpstr>
      <vt:lpstr>Precautions for Ebola</vt:lpstr>
      <vt:lpstr>PowerPoint Presentation</vt:lpstr>
      <vt:lpstr>PowerPoint Presentation</vt:lpstr>
      <vt:lpstr>PowerPoint Presentation</vt:lpstr>
      <vt:lpstr>PowerPoint Presentation</vt:lpstr>
      <vt:lpstr>Logic / principles of PPE</vt:lpstr>
      <vt:lpstr>Different PPE</vt:lpstr>
      <vt:lpstr>PowerPoint Presentation</vt:lpstr>
      <vt:lpstr>        What are most common PPE mistakes and hazards? - continued </vt:lpstr>
      <vt:lpstr>Recognizing who people are amongst those providing care in treatment center</vt:lpstr>
      <vt:lpstr>PowerPoint Presentation</vt:lpstr>
      <vt:lpstr>PPE supervisor</vt:lpstr>
      <vt:lpstr>PPE for Ebola</vt:lpstr>
      <vt:lpstr>PowerPoint Presentation</vt:lpstr>
      <vt:lpstr>PowerPoint Presentation</vt:lpstr>
      <vt:lpstr>PowerPoint Presentation</vt:lpstr>
      <vt:lpstr>PowerPoint Presentation</vt:lpstr>
      <vt:lpstr>PowerPoint Presentation</vt:lpstr>
      <vt:lpstr>PowerPoint Presentation</vt:lpstr>
      <vt:lpstr>Important details on how to remove the gloves and gown </vt:lpstr>
      <vt:lpstr>PowerPoint Presentation</vt:lpstr>
      <vt:lpstr>Dedicated trained staff to supervise removal of PPE that assures each step of safe removal</vt:lpstr>
      <vt:lpstr>PowerPoint Presentation</vt:lpstr>
      <vt:lpstr>PowerPoint Presentation</vt:lpstr>
      <vt:lpstr>PowerPoint Presentation</vt:lpstr>
      <vt:lpstr>How to introduce someone to PPE</vt:lpstr>
      <vt:lpstr>Effectiveness of PPE depends on:</vt:lpstr>
      <vt:lpstr>Just to say…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Filovirus Infection (Ebola and Marburg) Treatment and prevention</dc:title>
  <dc:creator>S</dc:creator>
  <cp:lastModifiedBy>Gomez, Paula</cp:lastModifiedBy>
  <cp:revision>221</cp:revision>
  <dcterms:created xsi:type="dcterms:W3CDTF">2014-06-26T16:31:57Z</dcterms:created>
  <dcterms:modified xsi:type="dcterms:W3CDTF">2014-12-15T14:28:54Z</dcterms:modified>
</cp:coreProperties>
</file>